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75" r:id="rId4"/>
    <p:sldId id="278" r:id="rId5"/>
    <p:sldId id="276" r:id="rId6"/>
    <p:sldId id="273" r:id="rId7"/>
    <p:sldId id="274" r:id="rId8"/>
    <p:sldId id="277" r:id="rId9"/>
    <p:sldId id="279" r:id="rId10"/>
    <p:sldId id="260" r:id="rId11"/>
    <p:sldId id="261" r:id="rId12"/>
    <p:sldId id="282" r:id="rId13"/>
    <p:sldId id="283" r:id="rId14"/>
    <p:sldId id="284" r:id="rId15"/>
    <p:sldId id="286" r:id="rId16"/>
    <p:sldId id="257" r:id="rId17"/>
    <p:sldId id="258" r:id="rId18"/>
    <p:sldId id="287" r:id="rId19"/>
    <p:sldId id="288" r:id="rId20"/>
    <p:sldId id="297" r:id="rId21"/>
    <p:sldId id="298" r:id="rId22"/>
    <p:sldId id="289" r:id="rId23"/>
    <p:sldId id="323" r:id="rId24"/>
    <p:sldId id="291" r:id="rId25"/>
    <p:sldId id="304" r:id="rId26"/>
    <p:sldId id="306" r:id="rId27"/>
    <p:sldId id="290" r:id="rId28"/>
    <p:sldId id="293" r:id="rId29"/>
    <p:sldId id="294" r:id="rId30"/>
    <p:sldId id="292" r:id="rId31"/>
    <p:sldId id="308" r:id="rId32"/>
    <p:sldId id="295" r:id="rId33"/>
    <p:sldId id="296" r:id="rId34"/>
    <p:sldId id="309" r:id="rId35"/>
    <p:sldId id="300" r:id="rId36"/>
    <p:sldId id="310" r:id="rId37"/>
    <p:sldId id="311" r:id="rId38"/>
    <p:sldId id="312" r:id="rId39"/>
    <p:sldId id="314" r:id="rId40"/>
    <p:sldId id="315" r:id="rId41"/>
    <p:sldId id="316" r:id="rId42"/>
    <p:sldId id="313" r:id="rId43"/>
    <p:sldId id="318" r:id="rId44"/>
    <p:sldId id="317" r:id="rId45"/>
    <p:sldId id="324" r:id="rId46"/>
    <p:sldId id="319" r:id="rId47"/>
    <p:sldId id="325" r:id="rId48"/>
    <p:sldId id="320" r:id="rId49"/>
    <p:sldId id="321" r:id="rId50"/>
    <p:sldId id="322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45" y="19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1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Transfer</c:v>
                </c:pt>
                <c:pt idx="2">
                  <c:v>Return_to_owner</c:v>
                </c:pt>
                <c:pt idx="3">
                  <c:v>Euthanasia</c:v>
                </c:pt>
                <c:pt idx="4">
                  <c:v>Died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6497</c:v>
                </c:pt>
                <c:pt idx="1">
                  <c:v>3917</c:v>
                </c:pt>
                <c:pt idx="2">
                  <c:v>4286</c:v>
                </c:pt>
                <c:pt idx="3">
                  <c:v>845</c:v>
                </c:pt>
                <c:pt idx="4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BB-4F75-9CC2-BCF67F8984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Transfer</c:v>
                </c:pt>
                <c:pt idx="2">
                  <c:v>Return_to_owner</c:v>
                </c:pt>
                <c:pt idx="3">
                  <c:v>Euthanasia</c:v>
                </c:pt>
                <c:pt idx="4">
                  <c:v>Died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4272</c:v>
                </c:pt>
                <c:pt idx="1">
                  <c:v>5505</c:v>
                </c:pt>
                <c:pt idx="2">
                  <c:v>500</c:v>
                </c:pt>
                <c:pt idx="3">
                  <c:v>710</c:v>
                </c:pt>
                <c:pt idx="4">
                  <c:v>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BB-4F75-9CC2-BCF67F8984C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38279912"/>
        <c:axId val="638288112"/>
      </c:lineChart>
      <c:catAx>
        <c:axId val="638279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8288112"/>
        <c:crosses val="autoZero"/>
        <c:auto val="1"/>
        <c:lblAlgn val="ctr"/>
        <c:lblOffset val="100"/>
        <c:noMultiLvlLbl val="0"/>
      </c:catAx>
      <c:valAx>
        <c:axId val="63828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8279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4000" kern="1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f1-score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f1-score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KNN</c:v>
                </c:pt>
                <c:pt idx="1">
                  <c:v>SVM</c:v>
                </c:pt>
                <c:pt idx="2">
                  <c:v>Random Forest</c:v>
                </c:pt>
                <c:pt idx="3">
                  <c:v>XG Boost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0.62</c:v>
                </c:pt>
                <c:pt idx="2">
                  <c:v>0.62</c:v>
                </c:pt>
                <c:pt idx="3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BA-4467-874D-FCEE9E0D393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59436160"/>
        <c:axId val="537938192"/>
      </c:barChart>
      <c:catAx>
        <c:axId val="65943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938192"/>
        <c:crossesAt val="0.60000000000000009"/>
        <c:auto val="1"/>
        <c:lblAlgn val="ctr"/>
        <c:lblOffset val="100"/>
        <c:noMultiLvlLbl val="0"/>
      </c:catAx>
      <c:valAx>
        <c:axId val="537938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943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개수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AC-469F-B93B-CDE41B784B9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BAC-469F-B93B-CDE41B784B9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AC-469F-B93B-CDE41B784B9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ko-KR" altLang="en-US" sz="1800" b="1" i="0" u="none" strike="noStrike" kern="1200" baseline="0">
                      <a:solidFill>
                        <a:prstClr val="white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AC-469F-B93B-CDE41B784B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NaN</c:v>
                </c:pt>
                <c:pt idx="1">
                  <c:v>이름 있음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10916</c:v>
                </c:pt>
                <c:pt idx="1">
                  <c:v>27269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AC-469F-B93B-CDE41B784B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이름 없음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Died</c:v>
                </c:pt>
                <c:pt idx="2">
                  <c:v>Euthanasia</c:v>
                </c:pt>
                <c:pt idx="3">
                  <c:v>Return_to_owner </c:v>
                </c:pt>
                <c:pt idx="4">
                  <c:v>Transfer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1678</c:v>
                </c:pt>
                <c:pt idx="1">
                  <c:v>120</c:v>
                </c:pt>
                <c:pt idx="2">
                  <c:v>815</c:v>
                </c:pt>
                <c:pt idx="3">
                  <c:v>153</c:v>
                </c:pt>
                <c:pt idx="4">
                  <c:v>4925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F-414A-8219-B1268C9969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이름 있음</c:v>
                </c:pt>
              </c:strCache>
            </c:strRef>
          </c:tx>
          <c:spPr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Died</c:v>
                </c:pt>
                <c:pt idx="2">
                  <c:v>Euthanasia</c:v>
                </c:pt>
                <c:pt idx="3">
                  <c:v>Return_to_owner </c:v>
                </c:pt>
                <c:pt idx="4">
                  <c:v>Transfer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9091</c:v>
                </c:pt>
                <c:pt idx="1">
                  <c:v>77</c:v>
                </c:pt>
                <c:pt idx="2">
                  <c:v>740</c:v>
                </c:pt>
                <c:pt idx="3">
                  <c:v>4633</c:v>
                </c:pt>
                <c:pt idx="4">
                  <c:v>4497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6F-414A-8219-B1268C9969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448357432"/>
        <c:axId val="448360712"/>
        <c:axId val="0"/>
      </c:bar3DChart>
      <c:catAx>
        <c:axId val="44835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8360712"/>
        <c:crosses val="autoZero"/>
        <c:auto val="1"/>
        <c:lblAlgn val="ctr"/>
        <c:lblOffset val="100"/>
        <c:noMultiLvlLbl val="0"/>
      </c:catAx>
      <c:valAx>
        <c:axId val="448360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8357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Adoption</a:t>
            </a:r>
            <a:r>
              <a:rPr lang="en-US" altLang="ko-KR" baseline="0" dirty="0"/>
              <a:t> by </a:t>
            </a:r>
            <a:r>
              <a:rPr lang="en-US" altLang="ko-KR" baseline="0" dirty="0" err="1"/>
              <a:t>Age_upon_outcome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3780</c:v>
                </c:pt>
                <c:pt idx="1">
                  <c:v>1161</c:v>
                </c:pt>
                <c:pt idx="2">
                  <c:v>484</c:v>
                </c:pt>
                <c:pt idx="3">
                  <c:v>281</c:v>
                </c:pt>
                <c:pt idx="4">
                  <c:v>237</c:v>
                </c:pt>
                <c:pt idx="5">
                  <c:v>163</c:v>
                </c:pt>
                <c:pt idx="6">
                  <c:v>107</c:v>
                </c:pt>
                <c:pt idx="7">
                  <c:v>109</c:v>
                </c:pt>
                <c:pt idx="8">
                  <c:v>58</c:v>
                </c:pt>
                <c:pt idx="9">
                  <c:v>60</c:v>
                </c:pt>
                <c:pt idx="10">
                  <c:v>14</c:v>
                </c:pt>
                <c:pt idx="11">
                  <c:v>23</c:v>
                </c:pt>
                <c:pt idx="12">
                  <c:v>10</c:v>
                </c:pt>
                <c:pt idx="13">
                  <c:v>3</c:v>
                </c:pt>
                <c:pt idx="14">
                  <c:v>3</c:v>
                </c:pt>
                <c:pt idx="15">
                  <c:v>4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6B-4FC8-940B-2B5983628F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3583</c:v>
                </c:pt>
                <c:pt idx="1">
                  <c:v>158</c:v>
                </c:pt>
                <c:pt idx="2">
                  <c:v>118</c:v>
                </c:pt>
                <c:pt idx="3">
                  <c:v>59</c:v>
                </c:pt>
                <c:pt idx="4">
                  <c:v>64</c:v>
                </c:pt>
                <c:pt idx="5">
                  <c:v>41</c:v>
                </c:pt>
                <c:pt idx="6">
                  <c:v>44</c:v>
                </c:pt>
                <c:pt idx="7">
                  <c:v>57</c:v>
                </c:pt>
                <c:pt idx="8">
                  <c:v>28</c:v>
                </c:pt>
                <c:pt idx="9">
                  <c:v>48</c:v>
                </c:pt>
                <c:pt idx="10">
                  <c:v>18</c:v>
                </c:pt>
                <c:pt idx="11">
                  <c:v>16</c:v>
                </c:pt>
                <c:pt idx="12">
                  <c:v>19</c:v>
                </c:pt>
                <c:pt idx="13">
                  <c:v>9</c:v>
                </c:pt>
                <c:pt idx="14">
                  <c:v>7</c:v>
                </c:pt>
                <c:pt idx="15">
                  <c:v>2</c:v>
                </c:pt>
                <c:pt idx="16">
                  <c:v>0</c:v>
                </c:pt>
                <c:pt idx="1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6B-4FC8-940B-2B5983628F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4439544"/>
        <c:axId val="404436920"/>
      </c:lineChart>
      <c:catAx>
        <c:axId val="404439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436920"/>
        <c:crosses val="autoZero"/>
        <c:auto val="1"/>
        <c:lblAlgn val="ctr"/>
        <c:lblOffset val="100"/>
        <c:noMultiLvlLbl val="0"/>
      </c:catAx>
      <c:valAx>
        <c:axId val="404436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4395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Intact</c:v>
                </c:pt>
              </c:strCache>
            </c:strRef>
          </c:tx>
          <c:spPr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Died</c:v>
                </c:pt>
                <c:pt idx="2">
                  <c:v>Euthanasia</c:v>
                </c:pt>
                <c:pt idx="3">
                  <c:v>Return_to_owner </c:v>
                </c:pt>
                <c:pt idx="4">
                  <c:v>Transfer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5.130756111426947E-2</c:v>
                </c:pt>
                <c:pt idx="1">
                  <c:v>1.9187038089823763E-2</c:v>
                </c:pt>
                <c:pt idx="2">
                  <c:v>0.12478681068789085</c:v>
                </c:pt>
                <c:pt idx="3">
                  <c:v>0.11057418988061399</c:v>
                </c:pt>
                <c:pt idx="4">
                  <c:v>0.69414440022740198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F-414A-8219-B1268C9969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Sterilized</c:v>
                </c:pt>
              </c:strCache>
            </c:strRef>
          </c:tx>
          <c:spPr>
            <a:gradFill>
              <a:gsLst>
                <a:gs pos="100000">
                  <a:schemeClr val="accent4">
                    <a:alpha val="0"/>
                  </a:schemeClr>
                </a:gs>
                <a:gs pos="50000">
                  <a:schemeClr val="accent4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Died</c:v>
                </c:pt>
                <c:pt idx="2">
                  <c:v>Euthanasia</c:v>
                </c:pt>
                <c:pt idx="3">
                  <c:v>Return_to_owner </c:v>
                </c:pt>
                <c:pt idx="4">
                  <c:v>Transfer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0.55959997849346743</c:v>
                </c:pt>
                <c:pt idx="1">
                  <c:v>1.9893542663584063E-3</c:v>
                </c:pt>
                <c:pt idx="2">
                  <c:v>3.0969406957363298E-2</c:v>
                </c:pt>
                <c:pt idx="3">
                  <c:v>0.2147964944351847</c:v>
                </c:pt>
                <c:pt idx="4">
                  <c:v>0.19264476584762621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6F-414A-8219-B1268C9969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spPr>
            <a:gradFill>
              <a:gsLst>
                <a:gs pos="100000">
                  <a:schemeClr val="accent6">
                    <a:alpha val="0"/>
                  </a:schemeClr>
                </a:gs>
                <a:gs pos="50000">
                  <a:schemeClr val="accent6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Died</c:v>
                </c:pt>
                <c:pt idx="2">
                  <c:v>Euthanasia</c:v>
                </c:pt>
                <c:pt idx="3">
                  <c:v>Return_to_owner </c:v>
                </c:pt>
                <c:pt idx="4">
                  <c:v>Transfer</c:v>
                </c:pt>
              </c:strCache>
            </c:strRef>
          </c:cat>
          <c:val>
            <c:numRef>
              <c:f>Sheet1!$D$2:$D$6</c:f>
              <c:numCache>
                <c:formatCode>0.00%</c:formatCode>
                <c:ptCount val="5"/>
                <c:pt idx="0">
                  <c:v>0</c:v>
                </c:pt>
                <c:pt idx="1">
                  <c:v>0.10683760683760683</c:v>
                </c:pt>
                <c:pt idx="2">
                  <c:v>0.43162393162393164</c:v>
                </c:pt>
                <c:pt idx="3">
                  <c:v>5.5555555555555552E-2</c:v>
                </c:pt>
                <c:pt idx="4">
                  <c:v>0.40598290598290598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5-406D-8080-45ECFA868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448357432"/>
        <c:axId val="448360712"/>
        <c:axId val="0"/>
      </c:bar3DChart>
      <c:catAx>
        <c:axId val="44835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8360712"/>
        <c:crosses val="autoZero"/>
        <c:auto val="1"/>
        <c:lblAlgn val="ctr"/>
        <c:lblOffset val="100"/>
        <c:noMultiLvlLbl val="0"/>
      </c:catAx>
      <c:valAx>
        <c:axId val="448360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83574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순종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Died</c:v>
                </c:pt>
                <c:pt idx="2">
                  <c:v>Euthanasia</c:v>
                </c:pt>
                <c:pt idx="3">
                  <c:v>Return_to_owner</c:v>
                </c:pt>
                <c:pt idx="4">
                  <c:v>Transfer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0.38</c:v>
                </c:pt>
                <c:pt idx="1">
                  <c:v>0.45</c:v>
                </c:pt>
                <c:pt idx="2">
                  <c:v>0.08</c:v>
                </c:pt>
                <c:pt idx="3">
                  <c:v>7.0000000000000007E-2</c:v>
                </c:pt>
                <c:pt idx="4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00-4A18-8F83-4362DDD796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믹스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Died</c:v>
                </c:pt>
                <c:pt idx="2">
                  <c:v>Euthanasia</c:v>
                </c:pt>
                <c:pt idx="3">
                  <c:v>Return_to_owner</c:v>
                </c:pt>
                <c:pt idx="4">
                  <c:v>Transfer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0.37</c:v>
                </c:pt>
                <c:pt idx="1">
                  <c:v>0.52</c:v>
                </c:pt>
                <c:pt idx="2">
                  <c:v>0.04</c:v>
                </c:pt>
                <c:pt idx="3">
                  <c:v>0.06</c:v>
                </c:pt>
                <c:pt idx="4">
                  <c:v>0.01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400-4A18-8F83-4362DDD7965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77102720"/>
        <c:axId val="477105016"/>
      </c:lineChart>
      <c:catAx>
        <c:axId val="47710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7105016"/>
        <c:crosses val="autoZero"/>
        <c:auto val="1"/>
        <c:lblAlgn val="ctr"/>
        <c:lblOffset val="100"/>
        <c:noMultiLvlLbl val="0"/>
      </c:catAx>
      <c:valAx>
        <c:axId val="477105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710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순종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Died</c:v>
                </c:pt>
                <c:pt idx="2">
                  <c:v>Euthanasia</c:v>
                </c:pt>
                <c:pt idx="3">
                  <c:v>Return_to_owner </c:v>
                </c:pt>
                <c:pt idx="4">
                  <c:v>Transfer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0.38975962147775761</c:v>
                </c:pt>
                <c:pt idx="1">
                  <c:v>7.9422077647754632E-3</c:v>
                </c:pt>
                <c:pt idx="2">
                  <c:v>6.0326982383507248E-2</c:v>
                </c:pt>
                <c:pt idx="3">
                  <c:v>0.17510878289890583</c:v>
                </c:pt>
                <c:pt idx="4">
                  <c:v>0.36686240547505389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0B-4A94-BD82-648ADAA59D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잡종</c:v>
                </c:pt>
              </c:strCache>
            </c:strRef>
          </c:tx>
          <c:spPr>
            <a:gradFill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Died</c:v>
                </c:pt>
                <c:pt idx="2">
                  <c:v>Euthanasia</c:v>
                </c:pt>
                <c:pt idx="3">
                  <c:v>Return_to_owner </c:v>
                </c:pt>
                <c:pt idx="4">
                  <c:v>Transfer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0.50457815565729236</c:v>
                </c:pt>
                <c:pt idx="1">
                  <c:v>2.9431000654022237E-3</c:v>
                </c:pt>
                <c:pt idx="2">
                  <c:v>4.1530412034009159E-2</c:v>
                </c:pt>
                <c:pt idx="3">
                  <c:v>0.20961412688031392</c:v>
                </c:pt>
                <c:pt idx="4">
                  <c:v>0.24133420536298233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0B-4A94-BD82-648ADAA59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448357432"/>
        <c:axId val="448360712"/>
        <c:axId val="0"/>
      </c:bar3DChart>
      <c:catAx>
        <c:axId val="44835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8360712"/>
        <c:crosses val="autoZero"/>
        <c:auto val="1"/>
        <c:lblAlgn val="ctr"/>
        <c:lblOffset val="100"/>
        <c:noMultiLvlLbl val="0"/>
      </c:catAx>
      <c:valAx>
        <c:axId val="448360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83574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Unique Color</c:v>
                </c:pt>
              </c:strCache>
            </c:strRef>
          </c:tx>
          <c:spPr>
            <a:gradFill>
              <a:gsLst>
                <a:gs pos="100000">
                  <a:schemeClr val="accent6">
                    <a:alpha val="0"/>
                  </a:schemeClr>
                </a:gs>
                <a:gs pos="50000">
                  <a:schemeClr val="accent6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Died</c:v>
                </c:pt>
                <c:pt idx="2">
                  <c:v>Euthanasia</c:v>
                </c:pt>
                <c:pt idx="3">
                  <c:v>Return_to_owner </c:v>
                </c:pt>
                <c:pt idx="4">
                  <c:v>Transfer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0.3868020304568528</c:v>
                </c:pt>
                <c:pt idx="1">
                  <c:v>8.2780163998438117E-3</c:v>
                </c:pt>
                <c:pt idx="2">
                  <c:v>5.6384224912143691E-2</c:v>
                </c:pt>
                <c:pt idx="3">
                  <c:v>0.14814525575946896</c:v>
                </c:pt>
                <c:pt idx="4">
                  <c:v>0.40039047247169074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11-4AD6-9778-7F572ED46A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Mixed Color</c:v>
                </c:pt>
              </c:strCache>
            </c:strRef>
          </c:tx>
          <c:spPr>
            <a:gradFill>
              <a:gsLst>
                <a:gs pos="100000">
                  <a:schemeClr val="accent5">
                    <a:alpha val="0"/>
                  </a:schemeClr>
                </a:gs>
                <a:gs pos="50000">
                  <a:schemeClr val="accent5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Adoption</c:v>
                </c:pt>
                <c:pt idx="1">
                  <c:v>Died</c:v>
                </c:pt>
                <c:pt idx="2">
                  <c:v>Euthanasia</c:v>
                </c:pt>
                <c:pt idx="3">
                  <c:v>Return_to_owner </c:v>
                </c:pt>
                <c:pt idx="4">
                  <c:v>Transfer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0.41769606434932488</c:v>
                </c:pt>
                <c:pt idx="1">
                  <c:v>6.5354783108302209E-3</c:v>
                </c:pt>
                <c:pt idx="2">
                  <c:v>5.9824762999138179E-2</c:v>
                </c:pt>
                <c:pt idx="3">
                  <c:v>0.20748348175811548</c:v>
                </c:pt>
                <c:pt idx="4">
                  <c:v>0.30846021258259121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11-4AD6-9778-7F572ED46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448357432"/>
        <c:axId val="448360712"/>
        <c:axId val="0"/>
      </c:bar3DChart>
      <c:catAx>
        <c:axId val="44835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8360712"/>
        <c:crosses val="autoZero"/>
        <c:auto val="1"/>
        <c:lblAlgn val="ctr"/>
        <c:lblOffset val="100"/>
        <c:noMultiLvlLbl val="0"/>
      </c:catAx>
      <c:valAx>
        <c:axId val="448360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83574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4000" kern="1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Accuracy</a:t>
            </a:r>
            <a:endParaRPr lang="en-US" sz="11500" kern="1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1855487983082686"/>
          <c:y val="1.80750841843487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KNN</c:v>
                </c:pt>
                <c:pt idx="1">
                  <c:v>SVM</c:v>
                </c:pt>
                <c:pt idx="2">
                  <c:v>Random Forest</c:v>
                </c:pt>
                <c:pt idx="3">
                  <c:v>XG Boost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0.64</c:v>
                </c:pt>
                <c:pt idx="2">
                  <c:v>0.63</c:v>
                </c:pt>
                <c:pt idx="3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CC-41ED-852D-C0B5F7A4F02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59436160"/>
        <c:axId val="537938192"/>
      </c:barChart>
      <c:catAx>
        <c:axId val="65943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938192"/>
        <c:crossesAt val="1.0000000000000002E-2"/>
        <c:auto val="1"/>
        <c:lblAlgn val="ctr"/>
        <c:lblOffset val="100"/>
        <c:tickLblSkip val="1"/>
        <c:noMultiLvlLbl val="0"/>
      </c:catAx>
      <c:valAx>
        <c:axId val="537938192"/>
        <c:scaling>
          <c:orientation val="minMax"/>
          <c:max val="0.67000000000000015"/>
        </c:scaling>
        <c:delete val="1"/>
        <c:axPos val="l"/>
        <c:numFmt formatCode="General" sourceLinked="1"/>
        <c:majorTickMark val="none"/>
        <c:minorTickMark val="none"/>
        <c:tickLblPos val="nextTo"/>
        <c:crossAx val="659436160"/>
        <c:crossesAt val="1"/>
        <c:crossBetween val="between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38EE5-938F-4418-83E2-045C48C95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640656-FADB-49BE-9528-63252F5C2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25162-DB2E-4C1A-8736-056560268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37048-5DB6-4EA4-8499-27FE0E8D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1FFC82-DB38-4160-89AC-37C2C152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2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23593-188E-41C9-B352-75D2242A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7543C7-803C-49C6-84EB-CBB443AEA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3F214-EBBE-4972-985B-E4E66757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3DF18-F04D-464E-96A8-63AAA9E25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079D4-0455-4F4E-A4A2-FE6A3E09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5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7F32AC-CAF0-4133-9253-CDBD4BEF3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086A84-4097-4515-B140-72874D5B1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1731E-CE4B-4A51-B095-AAA59662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49A99-A5A9-467D-88D5-C89B4201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0DFA5-1036-4252-89E5-DEE7418D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3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6541B-7B48-4AF2-8B1F-8CE98390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8D16D-07F4-42F1-991D-0B2C6D817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FF80B-0C87-45C1-B790-E58C01F6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BD750-653B-4FF8-AB0E-8FF09FF9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8D8655-71D7-4D88-8FCE-256BF53D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2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34425-829C-4202-A0BE-80B4311F8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CC679-19AD-4673-BBB9-CAB2FFC50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9C9AD-86A6-4F2C-A004-DF4850DD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7D5A6-380D-4FD5-A84B-74D35BC6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830ED-CFB5-419E-8928-0FB8C1F4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3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BF6A8-B5FC-4F3D-B0FD-95F66638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9B9FD3-2453-4182-9675-3397C3F1B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BBB83C-A9D9-45DF-B289-3D14D857D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5BE034-4DDB-480B-ADE0-706262D3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60E20D-DDED-4C7C-8C03-0E2DCBBA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B2E584-5D7C-4719-8E7F-170E11E5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48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8D235-95BE-43EF-BFA2-4AFCA888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D76F7-1086-4266-A556-72234AF55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09B6D2-6773-44DF-9CD6-0B633F4DE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1E261B-4974-4C3B-83DE-D7C09E551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964B4-07A7-4251-8859-4B416192A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008179-2973-4D2A-829A-F83D66DB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954283-E605-4BB0-9490-83F8834F9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9CB0E7-FB2B-4712-A84F-F1A2B8A7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3783C-96DA-4362-950B-B31A655D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598531-24AF-4421-91B6-8F0B2A47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D2BC1E-D820-48F2-B56B-C22F1E52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929F9C-0AB8-4193-AAA2-EE11F44A9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2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FC4D72-0855-4E63-88D2-6EE226FF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979BD6-B8BF-4DEA-9EE7-3B80765B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FC3F57-1133-4B29-976F-A4CC4E62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592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C3B36-EB96-4B6D-AAC2-C4DBD59C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3B60A-C376-4A17-B3AF-BC474486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7DE-044B-453C-845B-58F29481A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982D96-4665-42C4-AD73-3B13750E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A2C6A9-AF87-4254-9E1B-39F59D72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8452BC-3EC8-410E-B4BA-50E23D81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4D10E-EEB3-482D-B374-692BA402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2D5080-17D0-48F8-8B71-A830EEA4A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8A7F2E-3A39-4073-A301-EEF2EAAFC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A04F36-E8E4-4380-8D57-E9928ED0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E4B059-F4EC-48D5-912D-70CBCC6B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72370C-99DD-4533-8F6C-DB7728EC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7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19DD17-F0E4-43C6-8E92-CC092C96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738DE-9631-45F3-8CA1-87D197393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FE98C-EA91-40E9-A78D-B2AE10E04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0630-2BAF-450A-B166-E005188161B9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4D6F2-3241-4902-BFB4-2688E03B1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BF281-BECB-40BA-A702-946A5B7C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C2115-E80F-4863-B9F1-E947F3184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9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247D88-48DC-423F-B2D3-CE3079341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150"/>
            <a:ext cx="12192000" cy="56506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42D215-9995-404B-8A67-E5C7F570888F}"/>
              </a:ext>
            </a:extLst>
          </p:cNvPr>
          <p:cNvSpPr/>
          <p:nvPr/>
        </p:nvSpPr>
        <p:spPr>
          <a:xfrm>
            <a:off x="2140437" y="-10349"/>
            <a:ext cx="7911140" cy="1640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6600" u="sng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Classification Project</a:t>
            </a:r>
          </a:p>
          <a:p>
            <a:pPr algn="ctr">
              <a:lnSpc>
                <a:spcPct val="107000"/>
              </a:lnSpc>
            </a:pP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28. July 2017</a:t>
            </a:r>
            <a:endParaRPr lang="ko-KR" altLang="ko-KR" sz="2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5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st it에 대한 이미지 검색결과">
            <a:extLst>
              <a:ext uri="{FF2B5EF4-FFF2-40B4-BE49-F238E27FC236}">
                <a16:creationId xmlns:a16="http://schemas.microsoft.com/office/drawing/2014/main" id="{50A4F721-C93B-4B73-B60C-9322D010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909" y="720964"/>
            <a:ext cx="7275923" cy="556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DFC21F-7E8B-45A4-A1F3-06959987D2D8}"/>
              </a:ext>
            </a:extLst>
          </p:cNvPr>
          <p:cNvSpPr/>
          <p:nvPr/>
        </p:nvSpPr>
        <p:spPr>
          <a:xfrm rot="647008">
            <a:off x="4331701" y="1783223"/>
            <a:ext cx="1034257" cy="981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5400" b="1" kern="10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입양</a:t>
            </a:r>
            <a:endParaRPr lang="ko-KR" altLang="ko-KR" sz="1400" b="1" kern="100" dirty="0">
              <a:latin typeface="나눔손글씨 펜" panose="03040600000000000000" pitchFamily="66" charset="-127"/>
              <a:ea typeface="나눔손글씨 펜" panose="03040600000000000000" pitchFamily="66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10C05A-6CA4-4BE0-BC23-763708618E08}"/>
              </a:ext>
            </a:extLst>
          </p:cNvPr>
          <p:cNvSpPr/>
          <p:nvPr/>
        </p:nvSpPr>
        <p:spPr>
          <a:xfrm>
            <a:off x="6995185" y="1578176"/>
            <a:ext cx="994182" cy="981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5400" b="1" kern="100" dirty="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이관</a:t>
            </a:r>
            <a:endParaRPr lang="ko-KR" altLang="ko-KR" sz="1400" b="1" kern="100" dirty="0">
              <a:latin typeface="나눔손글씨 펜" panose="03040600000000000000" pitchFamily="66" charset="-127"/>
              <a:ea typeface="나눔손글씨 펜" panose="03040600000000000000" pitchFamily="66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B2F940-185C-43E8-9199-BC9576FB1130}"/>
              </a:ext>
            </a:extLst>
          </p:cNvPr>
          <p:cNvSpPr/>
          <p:nvPr/>
        </p:nvSpPr>
        <p:spPr>
          <a:xfrm rot="20440891">
            <a:off x="3839965" y="4216081"/>
            <a:ext cx="920445" cy="981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5400" b="1" kern="10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복귀</a:t>
            </a:r>
            <a:endParaRPr lang="ko-KR" altLang="ko-KR" sz="1400" b="1" kern="100" dirty="0">
              <a:latin typeface="나눔손글씨 펜" panose="03040600000000000000" pitchFamily="66" charset="-127"/>
              <a:ea typeface="나눔손글씨 펜" panose="03040600000000000000" pitchFamily="66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778C71-4811-4242-AA44-897C48C98C6E}"/>
              </a:ext>
            </a:extLst>
          </p:cNvPr>
          <p:cNvSpPr/>
          <p:nvPr/>
        </p:nvSpPr>
        <p:spPr>
          <a:xfrm>
            <a:off x="5807128" y="4304751"/>
            <a:ext cx="1596912" cy="981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5400" b="1" kern="10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안락사</a:t>
            </a:r>
            <a:endParaRPr lang="ko-KR" altLang="ko-KR" sz="1400" b="1" kern="100" dirty="0">
              <a:latin typeface="나눔손글씨 펜" panose="03040600000000000000" pitchFamily="66" charset="-127"/>
              <a:ea typeface="나눔손글씨 펜" panose="03040600000000000000" pitchFamily="66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531F04-B0AC-48B3-972E-58AA2205849A}"/>
              </a:ext>
            </a:extLst>
          </p:cNvPr>
          <p:cNvSpPr/>
          <p:nvPr/>
        </p:nvSpPr>
        <p:spPr>
          <a:xfrm rot="20294701">
            <a:off x="8469673" y="3645275"/>
            <a:ext cx="805029" cy="981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5400" b="1" kern="10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죽음</a:t>
            </a:r>
            <a:endParaRPr lang="ko-KR" altLang="ko-KR" sz="1400" b="1" kern="100" dirty="0">
              <a:latin typeface="나눔손글씨 펜" panose="03040600000000000000" pitchFamily="66" charset="-127"/>
              <a:ea typeface="나눔손글씨 펜" panose="03040600000000000000" pitchFamily="66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95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orkflow">
            <a:extLst>
              <a:ext uri="{FF2B5EF4-FFF2-40B4-BE49-F238E27FC236}">
                <a16:creationId xmlns:a16="http://schemas.microsoft.com/office/drawing/2014/main" id="{8BDEB4D9-2BE7-4741-8C5A-CD1D8D81C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877953"/>
            <a:ext cx="11859490" cy="5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20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05A36B-2415-4C8D-BC34-6B93C4F9E17B}"/>
              </a:ext>
            </a:extLst>
          </p:cNvPr>
          <p:cNvSpPr/>
          <p:nvPr/>
        </p:nvSpPr>
        <p:spPr>
          <a:xfrm>
            <a:off x="3617597" y="2376461"/>
            <a:ext cx="4956806" cy="1985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1. EDA</a:t>
            </a:r>
            <a:endParaRPr lang="ko-KR" altLang="ko-KR" sz="115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96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6B3EFA-028E-4003-A8EE-7A67FEAC91B0}"/>
              </a:ext>
            </a:extLst>
          </p:cNvPr>
          <p:cNvSpPr/>
          <p:nvPr/>
        </p:nvSpPr>
        <p:spPr>
          <a:xfrm>
            <a:off x="779630" y="1104437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B0514C5-CB69-4EC7-BF03-6253B7CF1CE0}"/>
              </a:ext>
            </a:extLst>
          </p:cNvPr>
          <p:cNvSpPr/>
          <p:nvPr/>
        </p:nvSpPr>
        <p:spPr>
          <a:xfrm>
            <a:off x="3499633" y="1104437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54989F9-1D62-4D35-8652-1F901FE310DC}"/>
              </a:ext>
            </a:extLst>
          </p:cNvPr>
          <p:cNvSpPr/>
          <p:nvPr/>
        </p:nvSpPr>
        <p:spPr>
          <a:xfrm>
            <a:off x="6219636" y="1104437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AA262E0-5346-4CCE-8E3A-2C1993DD947D}"/>
              </a:ext>
            </a:extLst>
          </p:cNvPr>
          <p:cNvSpPr/>
          <p:nvPr/>
        </p:nvSpPr>
        <p:spPr>
          <a:xfrm>
            <a:off x="8939639" y="1104437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454F9B6-CE18-418A-8B7C-2557989F12CE}"/>
              </a:ext>
            </a:extLst>
          </p:cNvPr>
          <p:cNvSpPr/>
          <p:nvPr/>
        </p:nvSpPr>
        <p:spPr>
          <a:xfrm>
            <a:off x="779630" y="2835348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714A23DC-48E9-4B3F-957D-151A10A97A3E}"/>
              </a:ext>
            </a:extLst>
          </p:cNvPr>
          <p:cNvSpPr/>
          <p:nvPr/>
        </p:nvSpPr>
        <p:spPr>
          <a:xfrm>
            <a:off x="3499633" y="2835348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EB19F62-0410-421B-8E2B-ED00634B7B20}"/>
              </a:ext>
            </a:extLst>
          </p:cNvPr>
          <p:cNvSpPr/>
          <p:nvPr/>
        </p:nvSpPr>
        <p:spPr>
          <a:xfrm>
            <a:off x="6219636" y="2835348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35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331129E-D2C4-4DA3-A08B-D09D07525958}"/>
              </a:ext>
            </a:extLst>
          </p:cNvPr>
          <p:cNvSpPr/>
          <p:nvPr/>
        </p:nvSpPr>
        <p:spPr>
          <a:xfrm>
            <a:off x="8939639" y="2835348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35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8289C5E-182A-44BD-84BA-D3C044890483}"/>
              </a:ext>
            </a:extLst>
          </p:cNvPr>
          <p:cNvSpPr/>
          <p:nvPr/>
        </p:nvSpPr>
        <p:spPr>
          <a:xfrm>
            <a:off x="3499633" y="4566258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42FA29B-AFF0-43FE-9C50-04A25BD63645}"/>
              </a:ext>
            </a:extLst>
          </p:cNvPr>
          <p:cNvSpPr/>
          <p:nvPr/>
        </p:nvSpPr>
        <p:spPr>
          <a:xfrm>
            <a:off x="6219636" y="4566258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27A673-8658-43B2-8D00-7B140CC64A32}"/>
              </a:ext>
            </a:extLst>
          </p:cNvPr>
          <p:cNvSpPr/>
          <p:nvPr/>
        </p:nvSpPr>
        <p:spPr>
          <a:xfrm>
            <a:off x="138289" y="-12304"/>
            <a:ext cx="1814920" cy="647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Column</a:t>
            </a:r>
            <a:endParaRPr lang="ko-KR" altLang="ko-KR" sz="3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89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6B3EFA-028E-4003-A8EE-7A67FEAC91B0}"/>
              </a:ext>
            </a:extLst>
          </p:cNvPr>
          <p:cNvSpPr/>
          <p:nvPr/>
        </p:nvSpPr>
        <p:spPr>
          <a:xfrm>
            <a:off x="286145" y="1590665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B0514C5-CB69-4EC7-BF03-6253B7CF1CE0}"/>
              </a:ext>
            </a:extLst>
          </p:cNvPr>
          <p:cNvSpPr/>
          <p:nvPr/>
        </p:nvSpPr>
        <p:spPr>
          <a:xfrm>
            <a:off x="3006148" y="1590665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54989F9-1D62-4D35-8652-1F901FE310DC}"/>
              </a:ext>
            </a:extLst>
          </p:cNvPr>
          <p:cNvSpPr/>
          <p:nvPr/>
        </p:nvSpPr>
        <p:spPr>
          <a:xfrm>
            <a:off x="5726151" y="1590665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AA262E0-5346-4CCE-8E3A-2C1993DD947D}"/>
              </a:ext>
            </a:extLst>
          </p:cNvPr>
          <p:cNvSpPr/>
          <p:nvPr/>
        </p:nvSpPr>
        <p:spPr>
          <a:xfrm>
            <a:off x="9476668" y="1590665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454F9B6-CE18-418A-8B7C-2557989F12CE}"/>
              </a:ext>
            </a:extLst>
          </p:cNvPr>
          <p:cNvSpPr/>
          <p:nvPr/>
        </p:nvSpPr>
        <p:spPr>
          <a:xfrm>
            <a:off x="286145" y="3321576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714A23DC-48E9-4B3F-957D-151A10A97A3E}"/>
              </a:ext>
            </a:extLst>
          </p:cNvPr>
          <p:cNvSpPr/>
          <p:nvPr/>
        </p:nvSpPr>
        <p:spPr>
          <a:xfrm>
            <a:off x="3006148" y="3321576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EB19F62-0410-421B-8E2B-ED00634B7B20}"/>
              </a:ext>
            </a:extLst>
          </p:cNvPr>
          <p:cNvSpPr/>
          <p:nvPr/>
        </p:nvSpPr>
        <p:spPr>
          <a:xfrm>
            <a:off x="5726151" y="3321576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35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331129E-D2C4-4DA3-A08B-D09D07525958}"/>
              </a:ext>
            </a:extLst>
          </p:cNvPr>
          <p:cNvSpPr/>
          <p:nvPr/>
        </p:nvSpPr>
        <p:spPr>
          <a:xfrm>
            <a:off x="286145" y="5052485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35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8289C5E-182A-44BD-84BA-D3C044890483}"/>
              </a:ext>
            </a:extLst>
          </p:cNvPr>
          <p:cNvSpPr/>
          <p:nvPr/>
        </p:nvSpPr>
        <p:spPr>
          <a:xfrm>
            <a:off x="3006148" y="5052486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42FA29B-AFF0-43FE-9C50-04A25BD63645}"/>
              </a:ext>
            </a:extLst>
          </p:cNvPr>
          <p:cNvSpPr/>
          <p:nvPr/>
        </p:nvSpPr>
        <p:spPr>
          <a:xfrm>
            <a:off x="5726151" y="5052486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27A673-8658-43B2-8D00-7B140CC64A32}"/>
              </a:ext>
            </a:extLst>
          </p:cNvPr>
          <p:cNvSpPr/>
          <p:nvPr/>
        </p:nvSpPr>
        <p:spPr>
          <a:xfrm>
            <a:off x="3206419" y="695457"/>
            <a:ext cx="1941557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독립변수</a:t>
            </a:r>
            <a:endParaRPr lang="ko-KR" altLang="ko-KR" sz="3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CCE83-5BC7-4978-9475-0CE11517EA8A}"/>
              </a:ext>
            </a:extLst>
          </p:cNvPr>
          <p:cNvSpPr/>
          <p:nvPr/>
        </p:nvSpPr>
        <p:spPr>
          <a:xfrm>
            <a:off x="9676939" y="695457"/>
            <a:ext cx="1941557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3600" b="1" kern="10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종속변수</a:t>
            </a:r>
            <a:endParaRPr lang="ko-KR" altLang="ko-KR" sz="3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F5F98D3-E9DF-446F-8627-FCB7A9F5256C}"/>
              </a:ext>
            </a:extLst>
          </p:cNvPr>
          <p:cNvCxnSpPr>
            <a:cxnSpLocks/>
          </p:cNvCxnSpPr>
          <p:nvPr/>
        </p:nvCxnSpPr>
        <p:spPr>
          <a:xfrm>
            <a:off x="8948057" y="116114"/>
            <a:ext cx="0" cy="65169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30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6B3EFA-028E-4003-A8EE-7A67FEAC91B0}"/>
              </a:ext>
            </a:extLst>
          </p:cNvPr>
          <p:cNvSpPr/>
          <p:nvPr/>
        </p:nvSpPr>
        <p:spPr>
          <a:xfrm>
            <a:off x="286145" y="1590665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B0514C5-CB69-4EC7-BF03-6253B7CF1CE0}"/>
              </a:ext>
            </a:extLst>
          </p:cNvPr>
          <p:cNvSpPr/>
          <p:nvPr/>
        </p:nvSpPr>
        <p:spPr>
          <a:xfrm>
            <a:off x="3456090" y="1590665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54989F9-1D62-4D35-8652-1F901FE310DC}"/>
              </a:ext>
            </a:extLst>
          </p:cNvPr>
          <p:cNvSpPr/>
          <p:nvPr/>
        </p:nvSpPr>
        <p:spPr>
          <a:xfrm>
            <a:off x="335252" y="5052484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AA262E0-5346-4CCE-8E3A-2C1993DD947D}"/>
              </a:ext>
            </a:extLst>
          </p:cNvPr>
          <p:cNvSpPr/>
          <p:nvPr/>
        </p:nvSpPr>
        <p:spPr>
          <a:xfrm>
            <a:off x="9476668" y="1590665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454F9B6-CE18-418A-8B7C-2557989F12CE}"/>
              </a:ext>
            </a:extLst>
          </p:cNvPr>
          <p:cNvSpPr/>
          <p:nvPr/>
        </p:nvSpPr>
        <p:spPr>
          <a:xfrm>
            <a:off x="286145" y="3321576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714A23DC-48E9-4B3F-957D-151A10A97A3E}"/>
              </a:ext>
            </a:extLst>
          </p:cNvPr>
          <p:cNvSpPr/>
          <p:nvPr/>
        </p:nvSpPr>
        <p:spPr>
          <a:xfrm>
            <a:off x="3456090" y="3321576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EB19F62-0410-421B-8E2B-ED00634B7B20}"/>
              </a:ext>
            </a:extLst>
          </p:cNvPr>
          <p:cNvSpPr/>
          <p:nvPr/>
        </p:nvSpPr>
        <p:spPr>
          <a:xfrm>
            <a:off x="6176093" y="3321576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35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331129E-D2C4-4DA3-A08B-D09D07525958}"/>
              </a:ext>
            </a:extLst>
          </p:cNvPr>
          <p:cNvSpPr/>
          <p:nvPr/>
        </p:nvSpPr>
        <p:spPr>
          <a:xfrm>
            <a:off x="3456090" y="5052485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35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35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8289C5E-182A-44BD-84BA-D3C044890483}"/>
              </a:ext>
            </a:extLst>
          </p:cNvPr>
          <p:cNvSpPr/>
          <p:nvPr/>
        </p:nvSpPr>
        <p:spPr>
          <a:xfrm>
            <a:off x="6176093" y="5052486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42FA29B-AFF0-43FE-9C50-04A25BD63645}"/>
              </a:ext>
            </a:extLst>
          </p:cNvPr>
          <p:cNvSpPr/>
          <p:nvPr/>
        </p:nvSpPr>
        <p:spPr>
          <a:xfrm>
            <a:off x="6252873" y="1590665"/>
            <a:ext cx="2472729" cy="1483637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35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27A673-8658-43B2-8D00-7B140CC64A32}"/>
              </a:ext>
            </a:extLst>
          </p:cNvPr>
          <p:cNvSpPr/>
          <p:nvPr/>
        </p:nvSpPr>
        <p:spPr>
          <a:xfrm>
            <a:off x="3206419" y="85857"/>
            <a:ext cx="1941557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독립변수</a:t>
            </a:r>
            <a:endParaRPr lang="ko-KR" altLang="ko-KR" sz="3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CCE83-5BC7-4978-9475-0CE11517EA8A}"/>
              </a:ext>
            </a:extLst>
          </p:cNvPr>
          <p:cNvSpPr/>
          <p:nvPr/>
        </p:nvSpPr>
        <p:spPr>
          <a:xfrm>
            <a:off x="9676939" y="85857"/>
            <a:ext cx="1941557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3600" b="1" kern="10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종속변수</a:t>
            </a:r>
            <a:endParaRPr lang="ko-KR" altLang="ko-KR" sz="3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09803B0-768D-4E93-8476-E772F7AC0A94}"/>
              </a:ext>
            </a:extLst>
          </p:cNvPr>
          <p:cNvCxnSpPr>
            <a:cxnSpLocks/>
          </p:cNvCxnSpPr>
          <p:nvPr/>
        </p:nvCxnSpPr>
        <p:spPr>
          <a:xfrm>
            <a:off x="3069771" y="770981"/>
            <a:ext cx="0" cy="586204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9FDE38-7850-4A09-AECB-8AAC0C0150C0}"/>
              </a:ext>
            </a:extLst>
          </p:cNvPr>
          <p:cNvSpPr/>
          <p:nvPr/>
        </p:nvSpPr>
        <p:spPr>
          <a:xfrm>
            <a:off x="1138429" y="979522"/>
            <a:ext cx="768159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2400" b="1" kern="10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제외</a:t>
            </a:r>
            <a:endParaRPr lang="ko-KR" altLang="ko-KR" sz="24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69B50E-76A4-45AE-ACA6-1082F8B7A5A1}"/>
              </a:ext>
            </a:extLst>
          </p:cNvPr>
          <p:cNvSpPr/>
          <p:nvPr/>
        </p:nvSpPr>
        <p:spPr>
          <a:xfrm>
            <a:off x="5711920" y="979522"/>
            <a:ext cx="768159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2400" b="1" kern="10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포함</a:t>
            </a:r>
            <a:endParaRPr lang="ko-KR" altLang="ko-KR" sz="24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F1845C-CD95-434A-841D-DF7B4EE15821}"/>
              </a:ext>
            </a:extLst>
          </p:cNvPr>
          <p:cNvCxnSpPr>
            <a:cxnSpLocks/>
          </p:cNvCxnSpPr>
          <p:nvPr/>
        </p:nvCxnSpPr>
        <p:spPr>
          <a:xfrm>
            <a:off x="9149146" y="770981"/>
            <a:ext cx="0" cy="586204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3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g and cat에 대한 이미지 검색결과">
            <a:extLst>
              <a:ext uri="{FF2B5EF4-FFF2-40B4-BE49-F238E27FC236}">
                <a16:creationId xmlns:a16="http://schemas.microsoft.com/office/drawing/2014/main" id="{A7A532D5-896C-4645-ADB2-BD6C00DA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893" y="1563020"/>
            <a:ext cx="8258214" cy="522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20024A-E7C2-433E-B50C-1D94CD814923}"/>
              </a:ext>
            </a:extLst>
          </p:cNvPr>
          <p:cNvSpPr/>
          <p:nvPr/>
        </p:nvSpPr>
        <p:spPr>
          <a:xfrm>
            <a:off x="793886" y="1491390"/>
            <a:ext cx="3523721" cy="25292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8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11,134</a:t>
            </a:r>
            <a:endParaRPr lang="en-US" altLang="ko-KR" sz="115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altLang="ko-KR" sz="60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Cats</a:t>
            </a:r>
            <a:endParaRPr lang="ko-KR" altLang="ko-KR" sz="3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5BA1947-075D-4385-824D-1C483DA0E6CD}"/>
              </a:ext>
            </a:extLst>
          </p:cNvPr>
          <p:cNvSpPr/>
          <p:nvPr/>
        </p:nvSpPr>
        <p:spPr>
          <a:xfrm>
            <a:off x="8067450" y="31480"/>
            <a:ext cx="3523721" cy="25292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8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15,595</a:t>
            </a:r>
            <a:endParaRPr lang="en-US" altLang="ko-KR" sz="115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altLang="ko-KR" sz="60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Dogs</a:t>
            </a:r>
            <a:endParaRPr lang="ko-KR" altLang="ko-KR" sz="3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EFCCEA-9AC7-465D-AE77-20DDA77F6685}"/>
              </a:ext>
            </a:extLst>
          </p:cNvPr>
          <p:cNvSpPr/>
          <p:nvPr/>
        </p:nvSpPr>
        <p:spPr>
          <a:xfrm>
            <a:off x="0" y="-12304"/>
            <a:ext cx="1148071" cy="647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Row</a:t>
            </a:r>
            <a:endParaRPr lang="ko-KR" altLang="ko-KR" sz="3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1DD9AD-543C-4D81-8A20-13507819463B}"/>
              </a:ext>
            </a:extLst>
          </p:cNvPr>
          <p:cNvSpPr/>
          <p:nvPr/>
        </p:nvSpPr>
        <p:spPr>
          <a:xfrm>
            <a:off x="3990467" y="4316470"/>
            <a:ext cx="4548040" cy="25415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115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26,729</a:t>
            </a:r>
          </a:p>
          <a:p>
            <a:pPr algn="ctr">
              <a:lnSpc>
                <a:spcPct val="107000"/>
              </a:lnSpc>
            </a:pPr>
            <a:r>
              <a:rPr lang="en-US" altLang="ko-KR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Animals</a:t>
            </a:r>
            <a:endParaRPr lang="ko-KR" altLang="ko-KR" sz="3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07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CB1F2C7D-9E88-43E9-9742-0DAE813D1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8890464"/>
              </p:ext>
            </p:extLst>
          </p:nvPr>
        </p:nvGraphicFramePr>
        <p:xfrm>
          <a:off x="1625600" y="696687"/>
          <a:ext cx="8940800" cy="5841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4" name="Picture 6" descr="cat에 대한 이미지 검색결과">
            <a:extLst>
              <a:ext uri="{FF2B5EF4-FFF2-40B4-BE49-F238E27FC236}">
                <a16:creationId xmlns:a16="http://schemas.microsoft.com/office/drawing/2014/main" id="{025C6366-E19D-4DBC-A7E7-20DB7963F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97" b="91476" l="10000" r="99286">
                        <a14:foregroundMark x1="17929" y1="8397" x2="18214" y2="8397"/>
                        <a14:foregroundMark x1="19286" y1="12850" x2="19286" y2="12850"/>
                        <a14:foregroundMark x1="30000" y1="91603" x2="30000" y2="91603"/>
                        <a14:foregroundMark x1="94214" y1="76718" x2="94214" y2="76718"/>
                        <a14:foregroundMark x1="99286" y1="78499" x2="99286" y2="78499"/>
                        <a14:foregroundMark x1="38929" y1="14504" x2="38929" y2="14504"/>
                        <a14:foregroundMark x1="42214" y1="12087" x2="42214" y2="12087"/>
                        <a14:backgroundMark x1="15071" y1="13868" x2="10857" y2="5725"/>
                        <a14:backgroundMark x1="10857" y1="5725" x2="11429" y2="8270"/>
                        <a14:backgroundMark x1="8929" y1="13740" x2="8929" y2="13740"/>
                        <a14:backgroundMark x1="25214" y1="7761" x2="25214" y2="7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22"/>
          <a:stretch/>
        </p:blipFill>
        <p:spPr bwMode="auto">
          <a:xfrm>
            <a:off x="3702264" y="4708039"/>
            <a:ext cx="2195286" cy="117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g에 대한 이미지 검색결과">
            <a:extLst>
              <a:ext uri="{FF2B5EF4-FFF2-40B4-BE49-F238E27FC236}">
                <a16:creationId xmlns:a16="http://schemas.microsoft.com/office/drawing/2014/main" id="{002C21FC-9F0D-4163-9796-74B91E4D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73" b="91190" l="10000" r="90000">
                        <a14:foregroundMark x1="36500" y1="7966" x2="36500" y2="7966"/>
                        <a14:foregroundMark x1="53375" y1="26148" x2="53375" y2="26148"/>
                        <a14:foregroundMark x1="47750" y1="91190" x2="47750" y2="91190"/>
                        <a14:foregroundMark x1="84438" y1="80131" x2="84438" y2="80131"/>
                        <a14:foregroundMark x1="85063" y1="79569" x2="85063" y2="79569"/>
                        <a14:foregroundMark x1="85375" y1="79475" x2="85375" y2="79475"/>
                        <a14:foregroundMark x1="85688" y1="79663" x2="85688" y2="79663"/>
                        <a14:foregroundMark x1="81938" y1="83037" x2="81938" y2="83037"/>
                        <a14:foregroundMark x1="82438" y1="82568" x2="82438" y2="82568"/>
                        <a14:foregroundMark x1="83500" y1="81912" x2="83500" y2="81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05" y="2690342"/>
            <a:ext cx="2937641" cy="195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923074-502D-487C-BB34-4F9D51455605}"/>
              </a:ext>
            </a:extLst>
          </p:cNvPr>
          <p:cNvSpPr/>
          <p:nvPr/>
        </p:nvSpPr>
        <p:spPr>
          <a:xfrm rot="919546">
            <a:off x="6878233" y="637579"/>
            <a:ext cx="4753224" cy="1450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8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Outcome</a:t>
            </a:r>
            <a:endParaRPr lang="ko-KR" altLang="ko-KR" sz="8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B4A0D9A-E50A-46EB-8622-97EB37E3A763}"/>
              </a:ext>
            </a:extLst>
          </p:cNvPr>
          <p:cNvSpPr/>
          <p:nvPr/>
        </p:nvSpPr>
        <p:spPr>
          <a:xfrm>
            <a:off x="1762445" y="2379533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6448B22-CA72-42D3-BD87-19E261BDD1BD}"/>
              </a:ext>
            </a:extLst>
          </p:cNvPr>
          <p:cNvSpPr/>
          <p:nvPr/>
        </p:nvSpPr>
        <p:spPr>
          <a:xfrm>
            <a:off x="3523713" y="2379533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7E601B-02DF-475B-9C62-D331B5A3D26D}"/>
              </a:ext>
            </a:extLst>
          </p:cNvPr>
          <p:cNvSpPr/>
          <p:nvPr/>
        </p:nvSpPr>
        <p:spPr>
          <a:xfrm>
            <a:off x="5284981" y="2379533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9104A16-40D5-4D9A-8F65-C20951CBF0A3}"/>
              </a:ext>
            </a:extLst>
          </p:cNvPr>
          <p:cNvSpPr/>
          <p:nvPr/>
        </p:nvSpPr>
        <p:spPr>
          <a:xfrm>
            <a:off x="7046249" y="2379533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188953-2A8D-49F3-BEEC-09B5CBCF91B5}"/>
              </a:ext>
            </a:extLst>
          </p:cNvPr>
          <p:cNvSpPr/>
          <p:nvPr/>
        </p:nvSpPr>
        <p:spPr>
          <a:xfrm>
            <a:off x="1762445" y="3534095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594A801-D700-4161-A0ED-A4052B0AC128}"/>
              </a:ext>
            </a:extLst>
          </p:cNvPr>
          <p:cNvSpPr/>
          <p:nvPr/>
        </p:nvSpPr>
        <p:spPr>
          <a:xfrm>
            <a:off x="3523713" y="3534095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818556B-5039-490A-8082-B10949C7547F}"/>
              </a:ext>
            </a:extLst>
          </p:cNvPr>
          <p:cNvSpPr/>
          <p:nvPr/>
        </p:nvSpPr>
        <p:spPr>
          <a:xfrm>
            <a:off x="5284981" y="3534095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988E08-E253-4891-853B-1E4AE836E5A0}"/>
              </a:ext>
            </a:extLst>
          </p:cNvPr>
          <p:cNvSpPr/>
          <p:nvPr/>
        </p:nvSpPr>
        <p:spPr>
          <a:xfrm>
            <a:off x="7046249" y="3534095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27EB29B-0E22-41F8-8FD9-C1E61E50254B}"/>
              </a:ext>
            </a:extLst>
          </p:cNvPr>
          <p:cNvSpPr/>
          <p:nvPr/>
        </p:nvSpPr>
        <p:spPr>
          <a:xfrm>
            <a:off x="8807517" y="2379533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BA141F-6551-4178-9B04-F4224BF90B8F}"/>
              </a:ext>
            </a:extLst>
          </p:cNvPr>
          <p:cNvSpPr/>
          <p:nvPr/>
        </p:nvSpPr>
        <p:spPr>
          <a:xfrm>
            <a:off x="8807517" y="3534095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AA4E3-69FE-4813-9B0A-92373795089E}"/>
              </a:ext>
            </a:extLst>
          </p:cNvPr>
          <p:cNvSpPr/>
          <p:nvPr/>
        </p:nvSpPr>
        <p:spPr>
          <a:xfrm>
            <a:off x="3595960" y="850626"/>
            <a:ext cx="5000087" cy="1080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60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B7FEA0-28B1-47D0-8E07-09FC2570D7DE}"/>
              </a:ext>
            </a:extLst>
          </p:cNvPr>
          <p:cNvSpPr/>
          <p:nvPr/>
        </p:nvSpPr>
        <p:spPr>
          <a:xfrm>
            <a:off x="6168588" y="6231735"/>
            <a:ext cx="5969904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Train Set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과 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Test Set 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결합하여 </a:t>
            </a:r>
            <a:r>
              <a:rPr lang="ko-KR" altLang="en-US" sz="2800" b="1" kern="1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전처리</a:t>
            </a:r>
            <a:endParaRPr lang="en-US" altLang="ko-KR" sz="2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04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B4A0D9A-E50A-46EB-8622-97EB37E3A763}"/>
              </a:ext>
            </a:extLst>
          </p:cNvPr>
          <p:cNvSpPr/>
          <p:nvPr/>
        </p:nvSpPr>
        <p:spPr>
          <a:xfrm>
            <a:off x="1762445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6448B22-CA72-42D3-BD87-19E261BDD1BD}"/>
              </a:ext>
            </a:extLst>
          </p:cNvPr>
          <p:cNvSpPr/>
          <p:nvPr/>
        </p:nvSpPr>
        <p:spPr>
          <a:xfrm>
            <a:off x="140408" y="3429000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7E601B-02DF-475B-9C62-D331B5A3D26D}"/>
              </a:ext>
            </a:extLst>
          </p:cNvPr>
          <p:cNvSpPr/>
          <p:nvPr/>
        </p:nvSpPr>
        <p:spPr>
          <a:xfrm>
            <a:off x="5284981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9104A16-40D5-4D9A-8F65-C20951CBF0A3}"/>
              </a:ext>
            </a:extLst>
          </p:cNvPr>
          <p:cNvSpPr/>
          <p:nvPr/>
        </p:nvSpPr>
        <p:spPr>
          <a:xfrm>
            <a:off x="7046249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188953-2A8D-49F3-BEEC-09B5CBCF91B5}"/>
              </a:ext>
            </a:extLst>
          </p:cNvPr>
          <p:cNvSpPr/>
          <p:nvPr/>
        </p:nvSpPr>
        <p:spPr>
          <a:xfrm>
            <a:off x="1762445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594A801-D700-4161-A0ED-A4052B0AC128}"/>
              </a:ext>
            </a:extLst>
          </p:cNvPr>
          <p:cNvSpPr/>
          <p:nvPr/>
        </p:nvSpPr>
        <p:spPr>
          <a:xfrm>
            <a:off x="3523713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818556B-5039-490A-8082-B10949C7547F}"/>
              </a:ext>
            </a:extLst>
          </p:cNvPr>
          <p:cNvSpPr/>
          <p:nvPr/>
        </p:nvSpPr>
        <p:spPr>
          <a:xfrm>
            <a:off x="5284981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988E08-E253-4891-853B-1E4AE836E5A0}"/>
              </a:ext>
            </a:extLst>
          </p:cNvPr>
          <p:cNvSpPr/>
          <p:nvPr/>
        </p:nvSpPr>
        <p:spPr>
          <a:xfrm>
            <a:off x="7046249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27EB29B-0E22-41F8-8FD9-C1E61E50254B}"/>
              </a:ext>
            </a:extLst>
          </p:cNvPr>
          <p:cNvSpPr/>
          <p:nvPr/>
        </p:nvSpPr>
        <p:spPr>
          <a:xfrm>
            <a:off x="8807517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BA141F-6551-4178-9B04-F4224BF90B8F}"/>
              </a:ext>
            </a:extLst>
          </p:cNvPr>
          <p:cNvSpPr/>
          <p:nvPr/>
        </p:nvSpPr>
        <p:spPr>
          <a:xfrm>
            <a:off x="8807517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8CBDFB-B793-475A-97B8-27BFD15F56A7}"/>
              </a:ext>
            </a:extLst>
          </p:cNvPr>
          <p:cNvSpPr/>
          <p:nvPr/>
        </p:nvSpPr>
        <p:spPr>
          <a:xfrm>
            <a:off x="1985837" y="3429000"/>
            <a:ext cx="5221301" cy="1907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개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고양이의 이름을 의미하는</a:t>
            </a:r>
            <a:b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질적데이터</a:t>
            </a:r>
            <a:b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</a:br>
            <a:endParaRPr lang="en-US" altLang="ko-KR" sz="2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이름이 없는 동물이 많다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.</a:t>
            </a:r>
            <a:endParaRPr lang="en-US" altLang="ko-KR" sz="3600" b="1" u="sng" kern="100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1315A2DB-56D3-4FC0-BED0-2DB3EE350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862786"/>
              </p:ext>
            </p:extLst>
          </p:nvPr>
        </p:nvGraphicFramePr>
        <p:xfrm>
          <a:off x="7146388" y="2855742"/>
          <a:ext cx="4976054" cy="3942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637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05A36B-2415-4C8D-BC34-6B93C4F9E17B}"/>
              </a:ext>
            </a:extLst>
          </p:cNvPr>
          <p:cNvSpPr/>
          <p:nvPr/>
        </p:nvSpPr>
        <p:spPr>
          <a:xfrm>
            <a:off x="2344812" y="2376461"/>
            <a:ext cx="7502375" cy="18671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0. prologue</a:t>
            </a:r>
            <a:endParaRPr lang="ko-KR" altLang="ko-KR" sz="115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6448B22-CA72-42D3-BD87-19E261BDD1BD}"/>
              </a:ext>
            </a:extLst>
          </p:cNvPr>
          <p:cNvSpPr/>
          <p:nvPr/>
        </p:nvSpPr>
        <p:spPr>
          <a:xfrm>
            <a:off x="140408" y="2458982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10ABFE28-C9E4-405F-9FF6-23C20E5BC7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440957"/>
              </p:ext>
            </p:extLst>
          </p:nvPr>
        </p:nvGraphicFramePr>
        <p:xfrm>
          <a:off x="2031999" y="182881"/>
          <a:ext cx="10015913" cy="6618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F407F1-9354-4D6F-B8CC-2880768D6581}"/>
              </a:ext>
            </a:extLst>
          </p:cNvPr>
          <p:cNvSpPr/>
          <p:nvPr/>
        </p:nvSpPr>
        <p:spPr>
          <a:xfrm>
            <a:off x="4904195" y="1168397"/>
            <a:ext cx="7011855" cy="12779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3600" b="1" kern="10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이름이 있는 경우 </a:t>
            </a:r>
            <a:r>
              <a:rPr lang="ko-KR" altLang="en-US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입양과</a:t>
            </a:r>
            <a:endParaRPr lang="en-US" altLang="ko-KR" sz="3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ko-KR" altLang="en-US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주인에게 돌아갈 가능성이 더 크다</a:t>
            </a:r>
            <a:r>
              <a:rPr lang="en-US" altLang="ko-KR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312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B4A0D9A-E50A-46EB-8622-97EB37E3A763}"/>
              </a:ext>
            </a:extLst>
          </p:cNvPr>
          <p:cNvSpPr/>
          <p:nvPr/>
        </p:nvSpPr>
        <p:spPr>
          <a:xfrm>
            <a:off x="1762445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6448B22-CA72-42D3-BD87-19E261BDD1BD}"/>
              </a:ext>
            </a:extLst>
          </p:cNvPr>
          <p:cNvSpPr/>
          <p:nvPr/>
        </p:nvSpPr>
        <p:spPr>
          <a:xfrm>
            <a:off x="140408" y="387931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7E601B-02DF-475B-9C62-D331B5A3D26D}"/>
              </a:ext>
            </a:extLst>
          </p:cNvPr>
          <p:cNvSpPr/>
          <p:nvPr/>
        </p:nvSpPr>
        <p:spPr>
          <a:xfrm>
            <a:off x="5284981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9104A16-40D5-4D9A-8F65-C20951CBF0A3}"/>
              </a:ext>
            </a:extLst>
          </p:cNvPr>
          <p:cNvSpPr/>
          <p:nvPr/>
        </p:nvSpPr>
        <p:spPr>
          <a:xfrm>
            <a:off x="7046249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188953-2A8D-49F3-BEEC-09B5CBCF91B5}"/>
              </a:ext>
            </a:extLst>
          </p:cNvPr>
          <p:cNvSpPr/>
          <p:nvPr/>
        </p:nvSpPr>
        <p:spPr>
          <a:xfrm>
            <a:off x="1762445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594A801-D700-4161-A0ED-A4052B0AC128}"/>
              </a:ext>
            </a:extLst>
          </p:cNvPr>
          <p:cNvSpPr/>
          <p:nvPr/>
        </p:nvSpPr>
        <p:spPr>
          <a:xfrm>
            <a:off x="3523713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818556B-5039-490A-8082-B10949C7547F}"/>
              </a:ext>
            </a:extLst>
          </p:cNvPr>
          <p:cNvSpPr/>
          <p:nvPr/>
        </p:nvSpPr>
        <p:spPr>
          <a:xfrm>
            <a:off x="5284981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988E08-E253-4891-853B-1E4AE836E5A0}"/>
              </a:ext>
            </a:extLst>
          </p:cNvPr>
          <p:cNvSpPr/>
          <p:nvPr/>
        </p:nvSpPr>
        <p:spPr>
          <a:xfrm>
            <a:off x="7046249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27EB29B-0E22-41F8-8FD9-C1E61E50254B}"/>
              </a:ext>
            </a:extLst>
          </p:cNvPr>
          <p:cNvSpPr/>
          <p:nvPr/>
        </p:nvSpPr>
        <p:spPr>
          <a:xfrm>
            <a:off x="8807517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BA141F-6551-4178-9B04-F4224BF90B8F}"/>
              </a:ext>
            </a:extLst>
          </p:cNvPr>
          <p:cNvSpPr/>
          <p:nvPr/>
        </p:nvSpPr>
        <p:spPr>
          <a:xfrm>
            <a:off x="8807517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8CBDFB-B793-475A-97B8-27BFD15F56A7}"/>
              </a:ext>
            </a:extLst>
          </p:cNvPr>
          <p:cNvSpPr/>
          <p:nvPr/>
        </p:nvSpPr>
        <p:spPr>
          <a:xfrm>
            <a:off x="1985837" y="3429000"/>
            <a:ext cx="7473521" cy="1870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결론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altLang="ko-KR" sz="4000" b="1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Name</a:t>
            </a:r>
            <a:r>
              <a:rPr lang="ko-KR" altLang="en-US" sz="4000" b="1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이 없는 경우를</a:t>
            </a:r>
            <a:r>
              <a:rPr lang="en-US" altLang="ko-KR" sz="4000" b="1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 0</a:t>
            </a: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altLang="ko-KR" sz="4000" b="1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Name</a:t>
            </a:r>
            <a:r>
              <a:rPr lang="ko-KR" altLang="en-US" sz="4000" b="1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이 있는 경우를 </a:t>
            </a:r>
            <a:r>
              <a:rPr lang="en-US" altLang="ko-KR" sz="4000" b="1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sz="4000" b="1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로 처리</a:t>
            </a:r>
            <a:r>
              <a:rPr lang="en-US" altLang="ko-KR" sz="4000" b="1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.</a:t>
            </a:r>
            <a:endParaRPr lang="en-US" altLang="ko-KR" sz="4800" b="1" u="sng" kern="100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551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B4A0D9A-E50A-46EB-8622-97EB37E3A763}"/>
              </a:ext>
            </a:extLst>
          </p:cNvPr>
          <p:cNvSpPr/>
          <p:nvPr/>
        </p:nvSpPr>
        <p:spPr>
          <a:xfrm>
            <a:off x="1762445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6448B22-CA72-42D3-BD87-19E261BDD1BD}"/>
              </a:ext>
            </a:extLst>
          </p:cNvPr>
          <p:cNvSpPr/>
          <p:nvPr/>
        </p:nvSpPr>
        <p:spPr>
          <a:xfrm>
            <a:off x="3523712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7E601B-02DF-475B-9C62-D331B5A3D26D}"/>
              </a:ext>
            </a:extLst>
          </p:cNvPr>
          <p:cNvSpPr/>
          <p:nvPr/>
        </p:nvSpPr>
        <p:spPr>
          <a:xfrm>
            <a:off x="5284981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9104A16-40D5-4D9A-8F65-C20951CBF0A3}"/>
              </a:ext>
            </a:extLst>
          </p:cNvPr>
          <p:cNvSpPr/>
          <p:nvPr/>
        </p:nvSpPr>
        <p:spPr>
          <a:xfrm>
            <a:off x="7046249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188953-2A8D-49F3-BEEC-09B5CBCF91B5}"/>
              </a:ext>
            </a:extLst>
          </p:cNvPr>
          <p:cNvSpPr/>
          <p:nvPr/>
        </p:nvSpPr>
        <p:spPr>
          <a:xfrm>
            <a:off x="1762445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594A801-D700-4161-A0ED-A4052B0AC128}"/>
              </a:ext>
            </a:extLst>
          </p:cNvPr>
          <p:cNvSpPr/>
          <p:nvPr/>
        </p:nvSpPr>
        <p:spPr>
          <a:xfrm>
            <a:off x="3523713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818556B-5039-490A-8082-B10949C7547F}"/>
              </a:ext>
            </a:extLst>
          </p:cNvPr>
          <p:cNvSpPr/>
          <p:nvPr/>
        </p:nvSpPr>
        <p:spPr>
          <a:xfrm>
            <a:off x="5284981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988E08-E253-4891-853B-1E4AE836E5A0}"/>
              </a:ext>
            </a:extLst>
          </p:cNvPr>
          <p:cNvSpPr/>
          <p:nvPr/>
        </p:nvSpPr>
        <p:spPr>
          <a:xfrm>
            <a:off x="230452" y="3429000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27EB29B-0E22-41F8-8FD9-C1E61E50254B}"/>
              </a:ext>
            </a:extLst>
          </p:cNvPr>
          <p:cNvSpPr/>
          <p:nvPr/>
        </p:nvSpPr>
        <p:spPr>
          <a:xfrm>
            <a:off x="8807517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BA141F-6551-4178-9B04-F4224BF90B8F}"/>
              </a:ext>
            </a:extLst>
          </p:cNvPr>
          <p:cNvSpPr/>
          <p:nvPr/>
        </p:nvSpPr>
        <p:spPr>
          <a:xfrm>
            <a:off x="8807517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F361A8-E25B-4ED9-BFFB-E604324F5592}"/>
              </a:ext>
            </a:extLst>
          </p:cNvPr>
          <p:cNvSpPr/>
          <p:nvPr/>
        </p:nvSpPr>
        <p:spPr>
          <a:xfrm>
            <a:off x="1985837" y="3429000"/>
            <a:ext cx="6099747" cy="233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개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고양이의 연령</a:t>
            </a:r>
            <a:endParaRPr lang="en-US" altLang="ko-KR" sz="2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주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월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연으로 구성된 양적데이터</a:t>
            </a:r>
            <a:endParaRPr lang="en-US" altLang="ko-KR" sz="2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endParaRPr lang="en-US" altLang="ko-KR" sz="1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24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ko-KR" altLang="en-US" sz="24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결론</a:t>
            </a:r>
            <a:r>
              <a:rPr lang="en-US" altLang="ko-KR" sz="24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모든 값을 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일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(day)”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로 변환</a:t>
            </a:r>
            <a:endParaRPr lang="en-US" altLang="ko-KR" sz="3600" b="1" u="sng" kern="100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53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3E1072B-7860-49C8-BAC7-231EA898091A}"/>
              </a:ext>
            </a:extLst>
          </p:cNvPr>
          <p:cNvGraphicFramePr/>
          <p:nvPr>
            <p:extLst/>
          </p:nvPr>
        </p:nvGraphicFramePr>
        <p:xfrm>
          <a:off x="52515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4" name="Picture 2" descr="dog and cat에 대한 이미지 검색결과">
            <a:extLst>
              <a:ext uri="{FF2B5EF4-FFF2-40B4-BE49-F238E27FC236}">
                <a16:creationId xmlns:a16="http://schemas.microsoft.com/office/drawing/2014/main" id="{19251336-9223-4B6A-B993-94AEC239A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562" y="3297380"/>
            <a:ext cx="4111952" cy="36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8B0C72-D3EC-4E07-B14A-1500B7615319}"/>
              </a:ext>
            </a:extLst>
          </p:cNvPr>
          <p:cNvSpPr/>
          <p:nvPr/>
        </p:nvSpPr>
        <p:spPr>
          <a:xfrm rot="919546">
            <a:off x="6831745" y="637579"/>
            <a:ext cx="4846199" cy="1450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8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Adoption</a:t>
            </a:r>
            <a:endParaRPr lang="ko-KR" altLang="ko-KR" sz="8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31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B4A0D9A-E50A-46EB-8622-97EB37E3A763}"/>
              </a:ext>
            </a:extLst>
          </p:cNvPr>
          <p:cNvSpPr/>
          <p:nvPr/>
        </p:nvSpPr>
        <p:spPr>
          <a:xfrm>
            <a:off x="1762445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6448B22-CA72-42D3-BD87-19E261BDD1BD}"/>
              </a:ext>
            </a:extLst>
          </p:cNvPr>
          <p:cNvSpPr/>
          <p:nvPr/>
        </p:nvSpPr>
        <p:spPr>
          <a:xfrm>
            <a:off x="3523712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7E601B-02DF-475B-9C62-D331B5A3D26D}"/>
              </a:ext>
            </a:extLst>
          </p:cNvPr>
          <p:cNvSpPr/>
          <p:nvPr/>
        </p:nvSpPr>
        <p:spPr>
          <a:xfrm>
            <a:off x="5284981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9104A16-40D5-4D9A-8F65-C20951CBF0A3}"/>
              </a:ext>
            </a:extLst>
          </p:cNvPr>
          <p:cNvSpPr/>
          <p:nvPr/>
        </p:nvSpPr>
        <p:spPr>
          <a:xfrm>
            <a:off x="7046249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188953-2A8D-49F3-BEEC-09B5CBCF91B5}"/>
              </a:ext>
            </a:extLst>
          </p:cNvPr>
          <p:cNvSpPr/>
          <p:nvPr/>
        </p:nvSpPr>
        <p:spPr>
          <a:xfrm>
            <a:off x="1762445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594A801-D700-4161-A0ED-A4052B0AC128}"/>
              </a:ext>
            </a:extLst>
          </p:cNvPr>
          <p:cNvSpPr/>
          <p:nvPr/>
        </p:nvSpPr>
        <p:spPr>
          <a:xfrm>
            <a:off x="140408" y="3429000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818556B-5039-490A-8082-B10949C7547F}"/>
              </a:ext>
            </a:extLst>
          </p:cNvPr>
          <p:cNvSpPr/>
          <p:nvPr/>
        </p:nvSpPr>
        <p:spPr>
          <a:xfrm>
            <a:off x="5284981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988E08-E253-4891-853B-1E4AE836E5A0}"/>
              </a:ext>
            </a:extLst>
          </p:cNvPr>
          <p:cNvSpPr/>
          <p:nvPr/>
        </p:nvSpPr>
        <p:spPr>
          <a:xfrm>
            <a:off x="7046248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27EB29B-0E22-41F8-8FD9-C1E61E50254B}"/>
              </a:ext>
            </a:extLst>
          </p:cNvPr>
          <p:cNvSpPr/>
          <p:nvPr/>
        </p:nvSpPr>
        <p:spPr>
          <a:xfrm>
            <a:off x="8807517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BA141F-6551-4178-9B04-F4224BF90B8F}"/>
              </a:ext>
            </a:extLst>
          </p:cNvPr>
          <p:cNvSpPr/>
          <p:nvPr/>
        </p:nvSpPr>
        <p:spPr>
          <a:xfrm>
            <a:off x="8807517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F361A8-E25B-4ED9-BFFB-E604324F5592}"/>
              </a:ext>
            </a:extLst>
          </p:cNvPr>
          <p:cNvSpPr/>
          <p:nvPr/>
        </p:nvSpPr>
        <p:spPr>
          <a:xfrm>
            <a:off x="1985837" y="3429000"/>
            <a:ext cx="6353021" cy="2364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동물의 종류</a:t>
            </a:r>
            <a:endParaRPr lang="en-US" altLang="ko-KR" sz="2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개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또는 고양이로 구성된 질적데이터</a:t>
            </a:r>
            <a:endParaRPr lang="en-US" altLang="ko-KR" sz="2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endParaRPr lang="en-US" altLang="ko-KR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결론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모든 값을 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“0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과 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1”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로 더미화</a:t>
            </a:r>
            <a:endParaRPr lang="en-US" altLang="ko-KR" sz="3600" b="1" u="sng" kern="100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559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B4A0D9A-E50A-46EB-8622-97EB37E3A763}"/>
              </a:ext>
            </a:extLst>
          </p:cNvPr>
          <p:cNvSpPr/>
          <p:nvPr/>
        </p:nvSpPr>
        <p:spPr>
          <a:xfrm>
            <a:off x="1762445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6448B22-CA72-42D3-BD87-19E261BDD1BD}"/>
              </a:ext>
            </a:extLst>
          </p:cNvPr>
          <p:cNvSpPr/>
          <p:nvPr/>
        </p:nvSpPr>
        <p:spPr>
          <a:xfrm>
            <a:off x="3523712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7E601B-02DF-475B-9C62-D331B5A3D26D}"/>
              </a:ext>
            </a:extLst>
          </p:cNvPr>
          <p:cNvSpPr/>
          <p:nvPr/>
        </p:nvSpPr>
        <p:spPr>
          <a:xfrm>
            <a:off x="5284981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9104A16-40D5-4D9A-8F65-C20951CBF0A3}"/>
              </a:ext>
            </a:extLst>
          </p:cNvPr>
          <p:cNvSpPr/>
          <p:nvPr/>
        </p:nvSpPr>
        <p:spPr>
          <a:xfrm>
            <a:off x="7046249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188953-2A8D-49F3-BEEC-09B5CBCF91B5}"/>
              </a:ext>
            </a:extLst>
          </p:cNvPr>
          <p:cNvSpPr/>
          <p:nvPr/>
        </p:nvSpPr>
        <p:spPr>
          <a:xfrm>
            <a:off x="1762445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594A801-D700-4161-A0ED-A4052B0AC128}"/>
              </a:ext>
            </a:extLst>
          </p:cNvPr>
          <p:cNvSpPr/>
          <p:nvPr/>
        </p:nvSpPr>
        <p:spPr>
          <a:xfrm>
            <a:off x="3523711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818556B-5039-490A-8082-B10949C7547F}"/>
              </a:ext>
            </a:extLst>
          </p:cNvPr>
          <p:cNvSpPr/>
          <p:nvPr/>
        </p:nvSpPr>
        <p:spPr>
          <a:xfrm>
            <a:off x="140408" y="3429000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988E08-E253-4891-853B-1E4AE836E5A0}"/>
              </a:ext>
            </a:extLst>
          </p:cNvPr>
          <p:cNvSpPr/>
          <p:nvPr/>
        </p:nvSpPr>
        <p:spPr>
          <a:xfrm>
            <a:off x="7046248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27EB29B-0E22-41F8-8FD9-C1E61E50254B}"/>
              </a:ext>
            </a:extLst>
          </p:cNvPr>
          <p:cNvSpPr/>
          <p:nvPr/>
        </p:nvSpPr>
        <p:spPr>
          <a:xfrm>
            <a:off x="8807517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BA141F-6551-4178-9B04-F4224BF90B8F}"/>
              </a:ext>
            </a:extLst>
          </p:cNvPr>
          <p:cNvSpPr/>
          <p:nvPr/>
        </p:nvSpPr>
        <p:spPr>
          <a:xfrm>
            <a:off x="8807517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F361A8-E25B-4ED9-BFFB-E604324F5592}"/>
              </a:ext>
            </a:extLst>
          </p:cNvPr>
          <p:cNvSpPr/>
          <p:nvPr/>
        </p:nvSpPr>
        <p:spPr>
          <a:xfrm>
            <a:off x="1985837" y="3429000"/>
            <a:ext cx="7045518" cy="1014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동물의 성별</a:t>
            </a:r>
            <a:endParaRPr lang="en-US" altLang="ko-KR" sz="2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성별과 중성화 여부로 구분된 질적 데이터</a:t>
            </a:r>
            <a:endParaRPr lang="en-US" altLang="ko-KR" sz="3600" b="1" u="sng" kern="100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58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10ABFE28-C9E4-405F-9FF6-23C20E5BC7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858529"/>
              </p:ext>
            </p:extLst>
          </p:nvPr>
        </p:nvGraphicFramePr>
        <p:xfrm>
          <a:off x="2031999" y="182881"/>
          <a:ext cx="10015913" cy="6618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6A96DFC-3958-4087-B4E7-FFBC86104A2A}"/>
              </a:ext>
            </a:extLst>
          </p:cNvPr>
          <p:cNvSpPr/>
          <p:nvPr/>
        </p:nvSpPr>
        <p:spPr>
          <a:xfrm>
            <a:off x="140408" y="2458982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BFA57-D834-4175-995F-37444DD0CB6C}"/>
              </a:ext>
            </a:extLst>
          </p:cNvPr>
          <p:cNvSpPr/>
          <p:nvPr/>
        </p:nvSpPr>
        <p:spPr>
          <a:xfrm>
            <a:off x="4532186" y="569949"/>
            <a:ext cx="4725973" cy="857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24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중성화 한 경우가 입양과</a:t>
            </a:r>
            <a:endParaRPr lang="en-US" altLang="ko-KR" sz="24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ko-KR" altLang="en-US" sz="24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주인에게 돌아갈 가능성이 더 크다</a:t>
            </a:r>
            <a:r>
              <a:rPr lang="en-US" altLang="ko-KR" sz="24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03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B4A0D9A-E50A-46EB-8622-97EB37E3A763}"/>
              </a:ext>
            </a:extLst>
          </p:cNvPr>
          <p:cNvSpPr/>
          <p:nvPr/>
        </p:nvSpPr>
        <p:spPr>
          <a:xfrm>
            <a:off x="1762445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6448B22-CA72-42D3-BD87-19E261BDD1BD}"/>
              </a:ext>
            </a:extLst>
          </p:cNvPr>
          <p:cNvSpPr/>
          <p:nvPr/>
        </p:nvSpPr>
        <p:spPr>
          <a:xfrm>
            <a:off x="3523712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7E601B-02DF-475B-9C62-D331B5A3D26D}"/>
              </a:ext>
            </a:extLst>
          </p:cNvPr>
          <p:cNvSpPr/>
          <p:nvPr/>
        </p:nvSpPr>
        <p:spPr>
          <a:xfrm>
            <a:off x="5284981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9104A16-40D5-4D9A-8F65-C20951CBF0A3}"/>
              </a:ext>
            </a:extLst>
          </p:cNvPr>
          <p:cNvSpPr/>
          <p:nvPr/>
        </p:nvSpPr>
        <p:spPr>
          <a:xfrm>
            <a:off x="7046249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188953-2A8D-49F3-BEEC-09B5CBCF91B5}"/>
              </a:ext>
            </a:extLst>
          </p:cNvPr>
          <p:cNvSpPr/>
          <p:nvPr/>
        </p:nvSpPr>
        <p:spPr>
          <a:xfrm>
            <a:off x="1762445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594A801-D700-4161-A0ED-A4052B0AC128}"/>
              </a:ext>
            </a:extLst>
          </p:cNvPr>
          <p:cNvSpPr/>
          <p:nvPr/>
        </p:nvSpPr>
        <p:spPr>
          <a:xfrm>
            <a:off x="3523713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818556B-5039-490A-8082-B10949C7547F}"/>
              </a:ext>
            </a:extLst>
          </p:cNvPr>
          <p:cNvSpPr/>
          <p:nvPr/>
        </p:nvSpPr>
        <p:spPr>
          <a:xfrm>
            <a:off x="5284980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988E08-E253-4891-853B-1E4AE836E5A0}"/>
              </a:ext>
            </a:extLst>
          </p:cNvPr>
          <p:cNvSpPr/>
          <p:nvPr/>
        </p:nvSpPr>
        <p:spPr>
          <a:xfrm>
            <a:off x="7046249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27EB29B-0E22-41F8-8FD9-C1E61E50254B}"/>
              </a:ext>
            </a:extLst>
          </p:cNvPr>
          <p:cNvSpPr/>
          <p:nvPr/>
        </p:nvSpPr>
        <p:spPr>
          <a:xfrm>
            <a:off x="71480" y="3429000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BA141F-6551-4178-9B04-F4224BF90B8F}"/>
              </a:ext>
            </a:extLst>
          </p:cNvPr>
          <p:cNvSpPr/>
          <p:nvPr/>
        </p:nvSpPr>
        <p:spPr>
          <a:xfrm>
            <a:off x="8807517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F361A8-E25B-4ED9-BFFB-E604324F5592}"/>
              </a:ext>
            </a:extLst>
          </p:cNvPr>
          <p:cNvSpPr/>
          <p:nvPr/>
        </p:nvSpPr>
        <p:spPr>
          <a:xfrm>
            <a:off x="1985837" y="3429000"/>
            <a:ext cx="9477274" cy="34140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개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고양이의 종자</a:t>
            </a:r>
            <a:endParaRPr lang="en-US" altLang="ko-KR" sz="2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가지의 유형으로 구성</a:t>
            </a:r>
            <a:b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1) 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순종 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(ex. Pit Bull)</a:t>
            </a:r>
            <a:b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2) Mix (ex. Pit Bull Mix)</a:t>
            </a:r>
            <a:b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3) 2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종 결합 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(ex. Pit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Bull / Shetland Sheepdog)</a:t>
            </a:r>
            <a:b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</a:br>
            <a:endParaRPr lang="en-US" altLang="ko-KR" sz="2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너무 많다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. Mix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와 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종 결합은 무슨 차이인가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63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37C66-88E0-4771-8F5E-E09D84076574}"/>
              </a:ext>
            </a:extLst>
          </p:cNvPr>
          <p:cNvSpPr/>
          <p:nvPr/>
        </p:nvSpPr>
        <p:spPr>
          <a:xfrm>
            <a:off x="1479400" y="2781066"/>
            <a:ext cx="9461244" cy="647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순종과 </a:t>
            </a:r>
            <a:r>
              <a:rPr lang="en-US" altLang="ko-KR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Mix</a:t>
            </a:r>
            <a:r>
              <a:rPr lang="ko-KR" altLang="en-US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종의 차이에 따른 결과 패턴을 보자</a:t>
            </a:r>
            <a:r>
              <a:rPr lang="en-US" altLang="ko-KR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0963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7D7BF25-43C3-4CBD-B6D8-76B7C1BA9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11133"/>
              </p:ext>
            </p:extLst>
          </p:nvPr>
        </p:nvGraphicFramePr>
        <p:xfrm>
          <a:off x="376418" y="422031"/>
          <a:ext cx="8218942" cy="6205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2804620-C333-4123-93E3-065271268E2C}"/>
              </a:ext>
            </a:extLst>
          </p:cNvPr>
          <p:cNvSpPr/>
          <p:nvPr/>
        </p:nvSpPr>
        <p:spPr>
          <a:xfrm>
            <a:off x="8677174" y="2119884"/>
            <a:ext cx="2887330" cy="647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어</a:t>
            </a:r>
            <a:r>
              <a:rPr lang="en-US" altLang="ko-KR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? </a:t>
            </a:r>
            <a:r>
              <a:rPr lang="ko-KR" altLang="en-US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비슷하다</a:t>
            </a:r>
            <a:r>
              <a:rPr lang="en-US" altLang="ko-KR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2" descr="dog and cat에 대한 이미지 검색결과">
            <a:extLst>
              <a:ext uri="{FF2B5EF4-FFF2-40B4-BE49-F238E27FC236}">
                <a16:creationId xmlns:a16="http://schemas.microsoft.com/office/drawing/2014/main" id="{BB048335-CFCC-4B13-960F-9C262D8A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562" y="3297380"/>
            <a:ext cx="4111952" cy="36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9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05A36B-2415-4C8D-BC34-6B93C4F9E17B}"/>
              </a:ext>
            </a:extLst>
          </p:cNvPr>
          <p:cNvSpPr/>
          <p:nvPr/>
        </p:nvSpPr>
        <p:spPr>
          <a:xfrm>
            <a:off x="3273251" y="2376461"/>
            <a:ext cx="5498621" cy="23646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13800" b="1" kern="100" dirty="0" err="1">
                <a:latin typeface="궁서체" panose="02030609000101010101" pitchFamily="17" charset="-127"/>
                <a:ea typeface="궁서체" panose="02030609000101010101" pitchFamily="17" charset="-127"/>
                <a:cs typeface="Times New Roman" panose="02020603050405020304" pitchFamily="18" charset="0"/>
              </a:rPr>
              <a:t>팀소개</a:t>
            </a:r>
            <a:endParaRPr lang="ko-KR" altLang="ko-KR" sz="4000" b="1" kern="100" dirty="0">
              <a:latin typeface="궁서체" panose="02030609000101010101" pitchFamily="17" charset="-127"/>
              <a:ea typeface="궁서체" panose="02030609000101010101" pitchFamily="17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1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7095DF-21A5-4363-8E3D-5E245DAD0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710" y="218514"/>
            <a:ext cx="8186579" cy="6420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6688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27EB29B-0E22-41F8-8FD9-C1E61E50254B}"/>
              </a:ext>
            </a:extLst>
          </p:cNvPr>
          <p:cNvSpPr/>
          <p:nvPr/>
        </p:nvSpPr>
        <p:spPr>
          <a:xfrm>
            <a:off x="71480" y="2458982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DADC83B7-7B1D-46CC-A3D0-2AAAB51C8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9412097"/>
              </p:ext>
            </p:extLst>
          </p:nvPr>
        </p:nvGraphicFramePr>
        <p:xfrm>
          <a:off x="2031999" y="182881"/>
          <a:ext cx="10015913" cy="6618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197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B4A0D9A-E50A-46EB-8622-97EB37E3A763}"/>
              </a:ext>
            </a:extLst>
          </p:cNvPr>
          <p:cNvSpPr/>
          <p:nvPr/>
        </p:nvSpPr>
        <p:spPr>
          <a:xfrm>
            <a:off x="1762445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6448B22-CA72-42D3-BD87-19E261BDD1BD}"/>
              </a:ext>
            </a:extLst>
          </p:cNvPr>
          <p:cNvSpPr/>
          <p:nvPr/>
        </p:nvSpPr>
        <p:spPr>
          <a:xfrm>
            <a:off x="3523712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7E601B-02DF-475B-9C62-D331B5A3D26D}"/>
              </a:ext>
            </a:extLst>
          </p:cNvPr>
          <p:cNvSpPr/>
          <p:nvPr/>
        </p:nvSpPr>
        <p:spPr>
          <a:xfrm>
            <a:off x="5284981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9104A16-40D5-4D9A-8F65-C20951CBF0A3}"/>
              </a:ext>
            </a:extLst>
          </p:cNvPr>
          <p:cNvSpPr/>
          <p:nvPr/>
        </p:nvSpPr>
        <p:spPr>
          <a:xfrm>
            <a:off x="7046249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188953-2A8D-49F3-BEEC-09B5CBCF91B5}"/>
              </a:ext>
            </a:extLst>
          </p:cNvPr>
          <p:cNvSpPr/>
          <p:nvPr/>
        </p:nvSpPr>
        <p:spPr>
          <a:xfrm>
            <a:off x="1762445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594A801-D700-4161-A0ED-A4052B0AC128}"/>
              </a:ext>
            </a:extLst>
          </p:cNvPr>
          <p:cNvSpPr/>
          <p:nvPr/>
        </p:nvSpPr>
        <p:spPr>
          <a:xfrm>
            <a:off x="3523713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818556B-5039-490A-8082-B10949C7547F}"/>
              </a:ext>
            </a:extLst>
          </p:cNvPr>
          <p:cNvSpPr/>
          <p:nvPr/>
        </p:nvSpPr>
        <p:spPr>
          <a:xfrm>
            <a:off x="5284980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988E08-E253-4891-853B-1E4AE836E5A0}"/>
              </a:ext>
            </a:extLst>
          </p:cNvPr>
          <p:cNvSpPr/>
          <p:nvPr/>
        </p:nvSpPr>
        <p:spPr>
          <a:xfrm>
            <a:off x="7046249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27EB29B-0E22-41F8-8FD9-C1E61E50254B}"/>
              </a:ext>
            </a:extLst>
          </p:cNvPr>
          <p:cNvSpPr/>
          <p:nvPr/>
        </p:nvSpPr>
        <p:spPr>
          <a:xfrm>
            <a:off x="71480" y="3429000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BA141F-6551-4178-9B04-F4224BF90B8F}"/>
              </a:ext>
            </a:extLst>
          </p:cNvPr>
          <p:cNvSpPr/>
          <p:nvPr/>
        </p:nvSpPr>
        <p:spPr>
          <a:xfrm>
            <a:off x="8807517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F361A8-E25B-4ED9-BFFB-E604324F5592}"/>
              </a:ext>
            </a:extLst>
          </p:cNvPr>
          <p:cNvSpPr/>
          <p:nvPr/>
        </p:nvSpPr>
        <p:spPr>
          <a:xfrm>
            <a:off x="1985837" y="3429000"/>
            <a:ext cx="8060220" cy="1870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순종과 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Mix 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종은 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같은 종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”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으로 처리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endParaRPr lang="en-US" altLang="ko-KR" sz="3600" b="1" u="sng" kern="100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종 결합은 일괄하여 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잡종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”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으로 처리</a:t>
            </a:r>
            <a:endParaRPr lang="en-US" altLang="ko-KR" sz="3600" b="1" u="sng" kern="100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7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B4A0D9A-E50A-46EB-8622-97EB37E3A763}"/>
              </a:ext>
            </a:extLst>
          </p:cNvPr>
          <p:cNvSpPr/>
          <p:nvPr/>
        </p:nvSpPr>
        <p:spPr>
          <a:xfrm>
            <a:off x="1762445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AnimalID</a:t>
            </a:r>
            <a:endParaRPr lang="ko-KR" alt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6448B22-CA72-42D3-BD87-19E261BDD1BD}"/>
              </a:ext>
            </a:extLst>
          </p:cNvPr>
          <p:cNvSpPr/>
          <p:nvPr/>
        </p:nvSpPr>
        <p:spPr>
          <a:xfrm>
            <a:off x="3523712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50949"/>
              <a:satOff val="-1935"/>
              <a:lumOff val="-1307"/>
              <a:alphaOff val="0"/>
            </a:schemeClr>
          </a:fillRef>
          <a:effectRef idx="0">
            <a:schemeClr val="accent5">
              <a:hueOff val="-750949"/>
              <a:satOff val="-1935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Name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7E601B-02DF-475B-9C62-D331B5A3D26D}"/>
              </a:ext>
            </a:extLst>
          </p:cNvPr>
          <p:cNvSpPr/>
          <p:nvPr/>
        </p:nvSpPr>
        <p:spPr>
          <a:xfrm>
            <a:off x="5284981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01898"/>
              <a:satOff val="-3871"/>
              <a:lumOff val="-2614"/>
              <a:alphaOff val="0"/>
            </a:schemeClr>
          </a:fillRef>
          <a:effectRef idx="0">
            <a:schemeClr val="accent5">
              <a:hueOff val="-1501898"/>
              <a:satOff val="-3871"/>
              <a:lumOff val="-26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DateTime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9104A16-40D5-4D9A-8F65-C20951CBF0A3}"/>
              </a:ext>
            </a:extLst>
          </p:cNvPr>
          <p:cNvSpPr/>
          <p:nvPr/>
        </p:nvSpPr>
        <p:spPr>
          <a:xfrm>
            <a:off x="7046249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188953-2A8D-49F3-BEEC-09B5CBCF91B5}"/>
              </a:ext>
            </a:extLst>
          </p:cNvPr>
          <p:cNvSpPr/>
          <p:nvPr/>
        </p:nvSpPr>
        <p:spPr>
          <a:xfrm>
            <a:off x="1762445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003797"/>
              <a:satOff val="-7742"/>
              <a:lumOff val="-5229"/>
              <a:alphaOff val="0"/>
            </a:schemeClr>
          </a:fillRef>
          <a:effectRef idx="0">
            <a:schemeClr val="accent5">
              <a:hueOff val="-3003797"/>
              <a:satOff val="-7742"/>
              <a:lumOff val="-52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594A801-D700-4161-A0ED-A4052B0AC128}"/>
              </a:ext>
            </a:extLst>
          </p:cNvPr>
          <p:cNvSpPr/>
          <p:nvPr/>
        </p:nvSpPr>
        <p:spPr>
          <a:xfrm>
            <a:off x="3523713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754746"/>
              <a:satOff val="-9677"/>
              <a:lumOff val="-6536"/>
              <a:alphaOff val="0"/>
            </a:schemeClr>
          </a:fillRef>
          <a:effectRef idx="0">
            <a:schemeClr val="accent5">
              <a:hueOff val="-3754746"/>
              <a:satOff val="-9677"/>
              <a:lumOff val="-6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Animal</a:t>
            </a: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Type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818556B-5039-490A-8082-B10949C7547F}"/>
              </a:ext>
            </a:extLst>
          </p:cNvPr>
          <p:cNvSpPr/>
          <p:nvPr/>
        </p:nvSpPr>
        <p:spPr>
          <a:xfrm>
            <a:off x="5284980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Sexupon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988E08-E253-4891-853B-1E4AE836E5A0}"/>
              </a:ext>
            </a:extLst>
          </p:cNvPr>
          <p:cNvSpPr/>
          <p:nvPr/>
        </p:nvSpPr>
        <p:spPr>
          <a:xfrm>
            <a:off x="7046249" y="1228221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256644"/>
              <a:satOff val="-13548"/>
              <a:lumOff val="-9151"/>
              <a:alphaOff val="0"/>
            </a:schemeClr>
          </a:fillRef>
          <a:effectRef idx="0">
            <a:schemeClr val="accent5">
              <a:hueOff val="-5256644"/>
              <a:satOff val="-13548"/>
              <a:lumOff val="-91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Ageupon</a:t>
            </a:r>
            <a:endParaRPr lang="en-US" sz="2000" b="0" i="0" u="none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Outcome</a:t>
            </a:r>
            <a:endParaRPr lang="en-US" sz="2000" kern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27EB29B-0E22-41F8-8FD9-C1E61E50254B}"/>
              </a:ext>
            </a:extLst>
          </p:cNvPr>
          <p:cNvSpPr/>
          <p:nvPr/>
        </p:nvSpPr>
        <p:spPr>
          <a:xfrm>
            <a:off x="8807516" y="73659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007594"/>
              <a:satOff val="-15484"/>
              <a:lumOff val="-10458"/>
              <a:alphaOff val="0"/>
            </a:schemeClr>
          </a:fillRef>
          <a:effectRef idx="0">
            <a:schemeClr val="accent5">
              <a:hueOff val="-6007594"/>
              <a:satOff val="-15484"/>
              <a:lumOff val="-10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Breed</a:t>
            </a:r>
            <a:endParaRPr lang="en-US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BA141F-6551-4178-9B04-F4224BF90B8F}"/>
              </a:ext>
            </a:extLst>
          </p:cNvPr>
          <p:cNvSpPr/>
          <p:nvPr/>
        </p:nvSpPr>
        <p:spPr>
          <a:xfrm>
            <a:off x="140408" y="3429000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F361A8-E25B-4ED9-BFFB-E604324F5592}"/>
              </a:ext>
            </a:extLst>
          </p:cNvPr>
          <p:cNvSpPr/>
          <p:nvPr/>
        </p:nvSpPr>
        <p:spPr>
          <a:xfrm>
            <a:off x="1985837" y="3429000"/>
            <a:ext cx="6694461" cy="3286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개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고양이의 색을 나타내는 질적데이터</a:t>
            </a:r>
            <a:endParaRPr lang="en-US" altLang="ko-KR" sz="28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가지의 유형으로 구성</a:t>
            </a:r>
            <a:b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1) 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단일 색상 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(ex. Brown)</a:t>
            </a:r>
            <a:b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2) 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혼합 색상 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(ex. Brown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Black)</a:t>
            </a: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endParaRPr lang="en-US" altLang="ko-KR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ko-KR" altLang="en-US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결론</a:t>
            </a:r>
            <a:r>
              <a:rPr lang="en-US" altLang="ko-KR" sz="28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marL="514350" indent="-51435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유형별로 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0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과 </a:t>
            </a:r>
            <a:r>
              <a:rPr lang="en-US" altLang="ko-KR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sz="3600" b="1" u="sng" kern="100" dirty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로 더미화</a:t>
            </a:r>
            <a:endParaRPr lang="en-US" altLang="ko-KR" sz="3600" b="1" u="sng" kern="100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96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7BA141F-6551-4178-9B04-F4224BF90B8F}"/>
              </a:ext>
            </a:extLst>
          </p:cNvPr>
          <p:cNvSpPr/>
          <p:nvPr/>
        </p:nvSpPr>
        <p:spPr>
          <a:xfrm>
            <a:off x="140408" y="2458982"/>
            <a:ext cx="1622037" cy="970018"/>
          </a:xfrm>
          <a:custGeom>
            <a:avLst/>
            <a:gdLst>
              <a:gd name="connsiteX0" fmla="*/ 0 w 2472729"/>
              <a:gd name="connsiteY0" fmla="*/ 0 h 1483637"/>
              <a:gd name="connsiteX1" fmla="*/ 2472729 w 2472729"/>
              <a:gd name="connsiteY1" fmla="*/ 0 h 1483637"/>
              <a:gd name="connsiteX2" fmla="*/ 2472729 w 2472729"/>
              <a:gd name="connsiteY2" fmla="*/ 1483637 h 1483637"/>
              <a:gd name="connsiteX3" fmla="*/ 0 w 2472729"/>
              <a:gd name="connsiteY3" fmla="*/ 1483637 h 1483637"/>
              <a:gd name="connsiteX4" fmla="*/ 0 w 2472729"/>
              <a:gd name="connsiteY4" fmla="*/ 0 h 148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729" h="1483637">
                <a:moveTo>
                  <a:pt x="0" y="0"/>
                </a:moveTo>
                <a:lnTo>
                  <a:pt x="2472729" y="0"/>
                </a:lnTo>
                <a:lnTo>
                  <a:pt x="2472729" y="1483637"/>
                </a:lnTo>
                <a:lnTo>
                  <a:pt x="0" y="14836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u="none" kern="12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Color</a:t>
            </a:r>
            <a:endParaRPr lang="en-US" altLang="ko-KR" sz="2000" kern="12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447D0543-A676-422F-A3E7-21062A69D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842241"/>
              </p:ext>
            </p:extLst>
          </p:nvPr>
        </p:nvGraphicFramePr>
        <p:xfrm>
          <a:off x="2031999" y="182881"/>
          <a:ext cx="10015913" cy="6618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338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05A36B-2415-4C8D-BC34-6B93C4F9E17B}"/>
              </a:ext>
            </a:extLst>
          </p:cNvPr>
          <p:cNvSpPr/>
          <p:nvPr/>
        </p:nvSpPr>
        <p:spPr>
          <a:xfrm>
            <a:off x="352283" y="2376461"/>
            <a:ext cx="11487440" cy="1985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2. Trained Model</a:t>
            </a:r>
            <a:endParaRPr lang="ko-KR" altLang="ko-KR" sz="115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A49B1-1129-47CF-BED4-800DE65D82F4}"/>
              </a:ext>
            </a:extLst>
          </p:cNvPr>
          <p:cNvSpPr/>
          <p:nvPr/>
        </p:nvSpPr>
        <p:spPr>
          <a:xfrm>
            <a:off x="0" y="1435331"/>
            <a:ext cx="12192000" cy="3613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BD042F1C-C523-48DD-9437-221D8217E890}"/>
              </a:ext>
            </a:extLst>
          </p:cNvPr>
          <p:cNvSpPr/>
          <p:nvPr/>
        </p:nvSpPr>
        <p:spPr>
          <a:xfrm>
            <a:off x="60961" y="2222269"/>
            <a:ext cx="2532610" cy="2150226"/>
          </a:xfrm>
          <a:prstGeom prst="hexagon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kern="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KNN</a:t>
            </a:r>
          </a:p>
        </p:txBody>
      </p:sp>
      <p:sp>
        <p:nvSpPr>
          <p:cNvPr id="5" name="육각형 4">
            <a:extLst>
              <a:ext uri="{FF2B5EF4-FFF2-40B4-BE49-F238E27FC236}">
                <a16:creationId xmlns:a16="http://schemas.microsoft.com/office/drawing/2014/main" id="{90103731-103D-4A46-AE8B-2D0CC97D138E}"/>
              </a:ext>
            </a:extLst>
          </p:cNvPr>
          <p:cNvSpPr/>
          <p:nvPr/>
        </p:nvSpPr>
        <p:spPr>
          <a:xfrm>
            <a:off x="3219798" y="2222269"/>
            <a:ext cx="2532610" cy="2150226"/>
          </a:xfrm>
          <a:prstGeom prst="hexagon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kern="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SVM</a:t>
            </a:r>
            <a:endParaRPr lang="ko-KR" altLang="en-US" sz="3200" b="1" kern="1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육각형 5">
            <a:extLst>
              <a:ext uri="{FF2B5EF4-FFF2-40B4-BE49-F238E27FC236}">
                <a16:creationId xmlns:a16="http://schemas.microsoft.com/office/drawing/2014/main" id="{7B16E654-BAA6-41D5-AE6E-3AD19E46CD49}"/>
              </a:ext>
            </a:extLst>
          </p:cNvPr>
          <p:cNvSpPr/>
          <p:nvPr/>
        </p:nvSpPr>
        <p:spPr>
          <a:xfrm>
            <a:off x="6456218" y="2222269"/>
            <a:ext cx="2532610" cy="2150226"/>
          </a:xfrm>
          <a:prstGeom prst="hexagon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kern="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Random</a:t>
            </a:r>
          </a:p>
          <a:p>
            <a:pPr algn="ctr"/>
            <a:r>
              <a:rPr lang="en-US" altLang="ko-KR" sz="3200" b="1" kern="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Forest</a:t>
            </a:r>
            <a:endParaRPr lang="ko-KR" altLang="en-US" sz="3200" b="1" kern="1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44D0763D-FD32-4B03-969F-EDF97FEF8105}"/>
              </a:ext>
            </a:extLst>
          </p:cNvPr>
          <p:cNvSpPr/>
          <p:nvPr/>
        </p:nvSpPr>
        <p:spPr>
          <a:xfrm>
            <a:off x="9615055" y="2222269"/>
            <a:ext cx="2532610" cy="2150226"/>
          </a:xfrm>
          <a:prstGeom prst="hexagon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kern="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XG</a:t>
            </a:r>
          </a:p>
          <a:p>
            <a:pPr algn="ctr"/>
            <a:r>
              <a:rPr lang="en-US" altLang="ko-KR" sz="3200" b="1" kern="1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Boost</a:t>
            </a:r>
            <a:endParaRPr lang="ko-KR" altLang="en-US" sz="3200" b="1" kern="1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575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8D776-662D-4F6F-A403-5DAB2CED262A}"/>
              </a:ext>
            </a:extLst>
          </p:cNvPr>
          <p:cNvSpPr/>
          <p:nvPr/>
        </p:nvSpPr>
        <p:spPr>
          <a:xfrm>
            <a:off x="4221928" y="1483160"/>
            <a:ext cx="3748142" cy="3760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2-1.</a:t>
            </a:r>
          </a:p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KNN</a:t>
            </a:r>
            <a:endParaRPr lang="ko-KR" altLang="ko-KR" sz="115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428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F132C4-46AF-4ACD-B37E-CE899B9E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88" y="531067"/>
            <a:ext cx="9230332" cy="6063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8B6FC3-B23C-42DF-9E76-6E5DC236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54" y="0"/>
            <a:ext cx="7338646" cy="201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605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8D776-662D-4F6F-A403-5DAB2CED262A}"/>
              </a:ext>
            </a:extLst>
          </p:cNvPr>
          <p:cNvSpPr/>
          <p:nvPr/>
        </p:nvSpPr>
        <p:spPr>
          <a:xfrm>
            <a:off x="4340551" y="1532396"/>
            <a:ext cx="3510897" cy="3760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2-2.</a:t>
            </a:r>
          </a:p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SVM</a:t>
            </a:r>
            <a:endParaRPr lang="ko-KR" altLang="ko-KR" sz="115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51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관련 이미지">
            <a:extLst>
              <a:ext uri="{FF2B5EF4-FFF2-40B4-BE49-F238E27FC236}">
                <a16:creationId xmlns:a16="http://schemas.microsoft.com/office/drawing/2014/main" id="{53C2FDA8-A044-42F5-94A9-CD1FCF43C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12910" r="11984"/>
          <a:stretch/>
        </p:blipFill>
        <p:spPr bwMode="auto">
          <a:xfrm>
            <a:off x="2150358" y="0"/>
            <a:ext cx="78912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505A36B-2415-4C8D-BC34-6B93C4F9E17B}"/>
              </a:ext>
            </a:extLst>
          </p:cNvPr>
          <p:cNvSpPr/>
          <p:nvPr/>
        </p:nvSpPr>
        <p:spPr>
          <a:xfrm rot="21038427">
            <a:off x="92786" y="1810404"/>
            <a:ext cx="11681404" cy="20973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13800" b="1" kern="100" dirty="0">
                <a:latin typeface="궁서체" panose="02030609000101010101" pitchFamily="17" charset="-127"/>
                <a:ea typeface="궁서체" panose="02030609000101010101" pitchFamily="17" charset="-127"/>
                <a:cs typeface="Times New Roman" panose="02020603050405020304" pitchFamily="18" charset="0"/>
              </a:rPr>
              <a:t>선녀와 나무꾼</a:t>
            </a:r>
            <a:endParaRPr lang="ko-KR" altLang="ko-KR" sz="4000" b="1" kern="100" dirty="0">
              <a:latin typeface="궁서체" panose="02030609000101010101" pitchFamily="17" charset="-127"/>
              <a:ea typeface="궁서체" panose="02030609000101010101" pitchFamily="17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7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EAC26B-F105-45B6-90B8-EA195EE2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24950"/>
            <a:ext cx="10410825" cy="5704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D7F5E1-5ED3-4DC4-9FB4-1DB2D985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19" y="182514"/>
            <a:ext cx="6276536" cy="2487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0918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8D776-662D-4F6F-A403-5DAB2CED262A}"/>
              </a:ext>
            </a:extLst>
          </p:cNvPr>
          <p:cNvSpPr/>
          <p:nvPr/>
        </p:nvSpPr>
        <p:spPr>
          <a:xfrm>
            <a:off x="1047986" y="1398757"/>
            <a:ext cx="10096033" cy="3760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2-3.</a:t>
            </a:r>
          </a:p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Random Forest</a:t>
            </a:r>
            <a:endParaRPr lang="ko-KR" altLang="ko-KR" sz="115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57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F0F929-16F7-4DDD-AA81-6A080B92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9" y="721262"/>
            <a:ext cx="9202511" cy="5946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AAD5BB-8DC3-4250-A9B3-936D9E8A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089" y="106976"/>
            <a:ext cx="8015360" cy="2401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533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8D776-662D-4F6F-A403-5DAB2CED262A}"/>
              </a:ext>
            </a:extLst>
          </p:cNvPr>
          <p:cNvSpPr/>
          <p:nvPr/>
        </p:nvSpPr>
        <p:spPr>
          <a:xfrm>
            <a:off x="2815298" y="1398757"/>
            <a:ext cx="6561412" cy="3879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2-4.</a:t>
            </a:r>
          </a:p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XG Boost</a:t>
            </a:r>
            <a:endParaRPr lang="ko-KR" altLang="ko-KR" sz="115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862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C19CB4-1841-4B80-8A7C-452EE367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76" y="155505"/>
            <a:ext cx="10040047" cy="6546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9033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D6792F-89CA-4A0A-AE2C-45658D63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209" y="1367277"/>
            <a:ext cx="5637672" cy="49113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5E6E88-F4EE-4B11-BDB1-E89E55E2AFFB}"/>
              </a:ext>
            </a:extLst>
          </p:cNvPr>
          <p:cNvSpPr/>
          <p:nvPr/>
        </p:nvSpPr>
        <p:spPr>
          <a:xfrm>
            <a:off x="2408141" y="-122715"/>
            <a:ext cx="7375737" cy="11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66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Feature Importance</a:t>
            </a:r>
            <a:endParaRPr lang="ko-KR" altLang="ko-KR" sz="66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81F86-BA07-450A-BEBA-92E6ADB1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9" y="1367277"/>
            <a:ext cx="5569544" cy="491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04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1A05970-3B79-4A41-A089-CF570FF31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1004957"/>
              </p:ext>
            </p:extLst>
          </p:nvPr>
        </p:nvGraphicFramePr>
        <p:xfrm>
          <a:off x="83626" y="2074991"/>
          <a:ext cx="5909211" cy="4215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DB64873D-8F66-4A75-B252-31D1E855D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973956"/>
              </p:ext>
            </p:extLst>
          </p:nvPr>
        </p:nvGraphicFramePr>
        <p:xfrm>
          <a:off x="5992837" y="2074991"/>
          <a:ext cx="6199163" cy="4107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10F1F3-D5F3-4BAB-A9E3-798E7F78016D}"/>
              </a:ext>
            </a:extLst>
          </p:cNvPr>
          <p:cNvSpPr/>
          <p:nvPr/>
        </p:nvSpPr>
        <p:spPr>
          <a:xfrm>
            <a:off x="4260406" y="-122715"/>
            <a:ext cx="3671198" cy="18671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Score</a:t>
            </a:r>
            <a:endParaRPr lang="ko-KR" altLang="ko-KR" sz="115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10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31E5B9F-29F4-4EC2-A20F-940E1F2A7752}"/>
              </a:ext>
            </a:extLst>
          </p:cNvPr>
          <p:cNvSpPr/>
          <p:nvPr/>
        </p:nvSpPr>
        <p:spPr>
          <a:xfrm rot="538742">
            <a:off x="3628939" y="2321655"/>
            <a:ext cx="5399235" cy="284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altLang="ko-KR" sz="16600" kern="100" dirty="0">
                <a:solidFill>
                  <a:srgbClr val="00B0F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XG</a:t>
            </a:r>
          </a:p>
          <a:p>
            <a:pPr algn="ctr">
              <a:lnSpc>
                <a:spcPts val="10000"/>
              </a:lnSpc>
            </a:pPr>
            <a:r>
              <a:rPr lang="en-US" altLang="ko-KR" sz="16600" kern="100" dirty="0">
                <a:solidFill>
                  <a:srgbClr val="00B0F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Boost</a:t>
            </a:r>
            <a:endParaRPr lang="ko-KR" altLang="ko-KR" sz="16600" kern="100" dirty="0">
              <a:solidFill>
                <a:srgbClr val="00B0F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51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05A36B-2415-4C8D-BC34-6B93C4F9E17B}"/>
              </a:ext>
            </a:extLst>
          </p:cNvPr>
          <p:cNvSpPr/>
          <p:nvPr/>
        </p:nvSpPr>
        <p:spPr>
          <a:xfrm>
            <a:off x="1939258" y="2376461"/>
            <a:ext cx="8313494" cy="18671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3. Prediction</a:t>
            </a:r>
            <a:endParaRPr lang="ko-KR" altLang="ko-KR" sz="115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1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C597A6-9D59-46D1-9106-7AA89F583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C0E8C59-A55D-4C37-A7CC-BABD4173BCCA}"/>
              </a:ext>
            </a:extLst>
          </p:cNvPr>
          <p:cNvSpPr/>
          <p:nvPr/>
        </p:nvSpPr>
        <p:spPr>
          <a:xfrm rot="538742">
            <a:off x="6837859" y="788189"/>
            <a:ext cx="5399235" cy="284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altLang="ko-KR" sz="16600" kern="100" dirty="0">
                <a:solidFill>
                  <a:srgbClr val="00B0F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XG</a:t>
            </a:r>
          </a:p>
          <a:p>
            <a:pPr algn="ctr">
              <a:lnSpc>
                <a:spcPts val="10000"/>
              </a:lnSpc>
            </a:pPr>
            <a:r>
              <a:rPr lang="en-US" altLang="ko-KR" sz="16600" kern="100" dirty="0">
                <a:solidFill>
                  <a:srgbClr val="00B0F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Boost</a:t>
            </a:r>
            <a:endParaRPr lang="ko-KR" altLang="ko-KR" sz="16600" kern="100" dirty="0">
              <a:solidFill>
                <a:srgbClr val="00B0F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5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나무꾼에 대한 이미지 검색결과">
            <a:extLst>
              <a:ext uri="{FF2B5EF4-FFF2-40B4-BE49-F238E27FC236}">
                <a16:creationId xmlns:a16="http://schemas.microsoft.com/office/drawing/2014/main" id="{525182BB-F3E6-46D1-9EE1-EBF30AF34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5"/>
          <a:stretch/>
        </p:blipFill>
        <p:spPr bwMode="auto">
          <a:xfrm>
            <a:off x="2263158" y="-489470"/>
            <a:ext cx="7665683" cy="68539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D567F9-E5E4-4E57-BA20-6655FA163FB6}"/>
              </a:ext>
            </a:extLst>
          </p:cNvPr>
          <p:cNvSpPr/>
          <p:nvPr/>
        </p:nvSpPr>
        <p:spPr>
          <a:xfrm>
            <a:off x="629535" y="5109875"/>
            <a:ext cx="3267240" cy="1254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8000" b="1" kern="100" dirty="0" err="1">
                <a:latin typeface="궁서체" panose="02030609000101010101" pitchFamily="17" charset="-127"/>
                <a:ea typeface="궁서체" panose="02030609000101010101" pitchFamily="17" charset="-127"/>
                <a:cs typeface="Times New Roman" panose="02020603050405020304" pitchFamily="18" charset="0"/>
              </a:rPr>
              <a:t>진승완</a:t>
            </a:r>
            <a:endParaRPr lang="ko-KR" altLang="ko-KR" sz="2400" b="1" kern="100" dirty="0">
              <a:latin typeface="궁서체" panose="02030609000101010101" pitchFamily="17" charset="-127"/>
              <a:ea typeface="궁서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895D8E-68BD-4CF7-9044-2593468701A3}"/>
              </a:ext>
            </a:extLst>
          </p:cNvPr>
          <p:cNvSpPr/>
          <p:nvPr/>
        </p:nvSpPr>
        <p:spPr>
          <a:xfrm>
            <a:off x="8924759" y="348264"/>
            <a:ext cx="3267241" cy="1254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8000" b="1" kern="100" dirty="0">
                <a:latin typeface="궁서체" panose="02030609000101010101" pitchFamily="17" charset="-127"/>
                <a:ea typeface="궁서체" panose="02030609000101010101" pitchFamily="17" charset="-127"/>
                <a:cs typeface="Times New Roman" panose="02020603050405020304" pitchFamily="18" charset="0"/>
              </a:rPr>
              <a:t>오윤경</a:t>
            </a:r>
            <a:endParaRPr lang="ko-KR" altLang="ko-KR" sz="2400" b="1" kern="100" dirty="0">
              <a:latin typeface="궁서체" panose="02030609000101010101" pitchFamily="17" charset="-127"/>
              <a:ea typeface="궁서체" panose="02030609000101010101" pitchFamily="17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2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카카오프렌즈에 대한 이미지 검색결과">
            <a:extLst>
              <a:ext uri="{FF2B5EF4-FFF2-40B4-BE49-F238E27FC236}">
                <a16:creationId xmlns:a16="http://schemas.microsoft.com/office/drawing/2014/main" id="{C71DE6F6-9AA5-4D81-A945-37AF942B7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1" b="7697"/>
          <a:stretch/>
        </p:blipFill>
        <p:spPr bwMode="auto">
          <a:xfrm>
            <a:off x="3238505" y="2039389"/>
            <a:ext cx="5715000" cy="48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0E27AB-1FBF-473B-B4A8-271F61E5A4D3}"/>
              </a:ext>
            </a:extLst>
          </p:cNvPr>
          <p:cNvSpPr/>
          <p:nvPr/>
        </p:nvSpPr>
        <p:spPr>
          <a:xfrm>
            <a:off x="2404565" y="309363"/>
            <a:ext cx="7571303" cy="18671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115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Thank You</a:t>
            </a:r>
            <a:endParaRPr lang="ko-KR" altLang="ko-KR" sz="115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9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E231585-2F97-4977-98DB-1337D9AEBF6D}"/>
              </a:ext>
            </a:extLst>
          </p:cNvPr>
          <p:cNvSpPr/>
          <p:nvPr/>
        </p:nvSpPr>
        <p:spPr>
          <a:xfrm>
            <a:off x="449917" y="2216804"/>
            <a:ext cx="11647739" cy="23646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13800" b="1" kern="100" dirty="0" err="1">
                <a:latin typeface="궁서체" panose="02030609000101010101" pitchFamily="17" charset="-127"/>
                <a:ea typeface="궁서체" panose="02030609000101010101" pitchFamily="17" charset="-127"/>
                <a:cs typeface="Times New Roman" panose="02020603050405020304" pitchFamily="18" charset="0"/>
              </a:rPr>
              <a:t>한명</a:t>
            </a:r>
            <a:r>
              <a:rPr lang="ko-KR" altLang="en-US" sz="13800" b="1" kern="100" dirty="0">
                <a:latin typeface="궁서체" panose="02030609000101010101" pitchFamily="17" charset="-127"/>
                <a:ea typeface="궁서체" panose="02030609000101010101" pitchFamily="17" charset="-127"/>
                <a:cs typeface="Times New Roman" panose="02020603050405020304" pitchFamily="18" charset="0"/>
              </a:rPr>
              <a:t> 더 있다</a:t>
            </a:r>
            <a:r>
              <a:rPr lang="en-US" altLang="ko-KR" sz="13800" b="1" kern="100" dirty="0">
                <a:latin typeface="궁서체" panose="02030609000101010101" pitchFamily="17" charset="-127"/>
                <a:ea typeface="궁서체" panose="02030609000101010101" pitchFamily="17" charset="-127"/>
                <a:cs typeface="Times New Roman" panose="02020603050405020304" pitchFamily="18" charset="0"/>
              </a:rPr>
              <a:t>.</a:t>
            </a:r>
            <a:endParaRPr lang="ko-KR" altLang="ko-KR" sz="4000" b="1" kern="100" dirty="0">
              <a:latin typeface="궁서체" panose="02030609000101010101" pitchFamily="17" charset="-127"/>
              <a:ea typeface="궁서체" panose="02030609000101010101" pitchFamily="17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6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이미지 검색결과">
            <a:extLst>
              <a:ext uri="{FF2B5EF4-FFF2-40B4-BE49-F238E27FC236}">
                <a16:creationId xmlns:a16="http://schemas.microsoft.com/office/drawing/2014/main" id="{8BCA0F1E-FB28-4838-80CC-A26E9DADB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60" y="500743"/>
            <a:ext cx="4745372" cy="58262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BCA453-D8EE-4E31-AA05-BC7638E8A37D}"/>
              </a:ext>
            </a:extLst>
          </p:cNvPr>
          <p:cNvSpPr/>
          <p:nvPr/>
        </p:nvSpPr>
        <p:spPr>
          <a:xfrm>
            <a:off x="370114" y="5473170"/>
            <a:ext cx="3267241" cy="1254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8000" b="1" kern="100" dirty="0">
                <a:latin typeface="궁서체" panose="02030609000101010101" pitchFamily="17" charset="-127"/>
                <a:ea typeface="궁서체" panose="02030609000101010101" pitchFamily="17" charset="-127"/>
                <a:cs typeface="Times New Roman" panose="02020603050405020304" pitchFamily="18" charset="0"/>
              </a:rPr>
              <a:t>최재완</a:t>
            </a:r>
            <a:endParaRPr lang="ko-KR" altLang="ko-KR" sz="2400" b="1" kern="100" dirty="0">
              <a:latin typeface="궁서체" panose="02030609000101010101" pitchFamily="17" charset="-127"/>
              <a:ea typeface="궁서체" panose="02030609000101010101" pitchFamily="17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85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2E426E-7162-453A-859D-A6E82720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27" y="1500951"/>
            <a:ext cx="7517346" cy="5044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DAF231-D421-4C28-8169-22D0D9F10657}"/>
              </a:ext>
            </a:extLst>
          </p:cNvPr>
          <p:cNvSpPr/>
          <p:nvPr/>
        </p:nvSpPr>
        <p:spPr>
          <a:xfrm>
            <a:off x="1714033" y="170602"/>
            <a:ext cx="8763938" cy="1635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60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Shelter Animal Outcomes</a:t>
            </a:r>
          </a:p>
          <a:p>
            <a:pPr algn="ctr">
              <a:lnSpc>
                <a:spcPct val="107000"/>
              </a:lnSpc>
            </a:pPr>
            <a:r>
              <a:rPr lang="en-US" altLang="ko-KR" sz="3600" b="1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from </a:t>
            </a:r>
            <a:r>
              <a:rPr lang="en-US" altLang="ko-KR" sz="3600" b="1" kern="1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kaggle</a:t>
            </a:r>
            <a:endParaRPr lang="ko-KR" altLang="ko-KR" sz="3600" b="1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1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dog cat에 대한 이미지 검색결과">
            <a:extLst>
              <a:ext uri="{FF2B5EF4-FFF2-40B4-BE49-F238E27FC236}">
                <a16:creationId xmlns:a16="http://schemas.microsoft.com/office/drawing/2014/main" id="{5AE92F4A-7F5C-4256-ADEC-2E50924FA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" y="4539248"/>
            <a:ext cx="5219700" cy="231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ost it에 대한 이미지 검색결과">
            <a:extLst>
              <a:ext uri="{FF2B5EF4-FFF2-40B4-BE49-F238E27FC236}">
                <a16:creationId xmlns:a16="http://schemas.microsoft.com/office/drawing/2014/main" id="{F0A89317-1D4E-4434-BEA5-2B11E51C6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0" t="3637" r="9922"/>
          <a:stretch/>
        </p:blipFill>
        <p:spPr bwMode="auto">
          <a:xfrm>
            <a:off x="5128754" y="195943"/>
            <a:ext cx="6883864" cy="65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C51AB4-842B-449E-8B3F-13F2CB46FC29}"/>
              </a:ext>
            </a:extLst>
          </p:cNvPr>
          <p:cNvSpPr/>
          <p:nvPr/>
        </p:nvSpPr>
        <p:spPr>
          <a:xfrm rot="20700000">
            <a:off x="6543526" y="1725958"/>
            <a:ext cx="4054315" cy="33526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6600" b="1" kern="100" dirty="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보호소에 맡겨지는</a:t>
            </a:r>
            <a:endParaRPr lang="en-US" altLang="ko-KR" sz="6600" b="1" kern="100" dirty="0">
              <a:latin typeface="나눔손글씨 펜" panose="03040600000000000000" pitchFamily="66" charset="-127"/>
              <a:ea typeface="나눔손글씨 펜" panose="03040600000000000000" pitchFamily="66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ko-KR" altLang="en-US" sz="6600" b="1" kern="100" dirty="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동물의 운명을</a:t>
            </a:r>
            <a:endParaRPr lang="en-US" altLang="ko-KR" sz="6600" b="1" kern="100" dirty="0">
              <a:latin typeface="나눔손글씨 펜" panose="03040600000000000000" pitchFamily="66" charset="-127"/>
              <a:ea typeface="나눔손글씨 펜" panose="03040600000000000000" pitchFamily="66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ko-KR" altLang="en-US" sz="6600" b="1" kern="100" dirty="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예측하라</a:t>
            </a:r>
            <a:r>
              <a:rPr lang="en-US" altLang="ko-KR" sz="6600" b="1" kern="100" dirty="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!</a:t>
            </a:r>
            <a:endParaRPr lang="ko-KR" altLang="ko-KR" b="1" kern="100" dirty="0">
              <a:latin typeface="나눔손글씨 펜" panose="03040600000000000000" pitchFamily="66" charset="-127"/>
              <a:ea typeface="나눔손글씨 펜" panose="03040600000000000000" pitchFamily="66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54C96-F86A-47C7-B4A6-AEDAB81060D1}"/>
              </a:ext>
            </a:extLst>
          </p:cNvPr>
          <p:cNvSpPr/>
          <p:nvPr/>
        </p:nvSpPr>
        <p:spPr>
          <a:xfrm rot="626783">
            <a:off x="2975125" y="3846313"/>
            <a:ext cx="1811713" cy="882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2400" b="1" kern="100" dirty="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우리 걱정 말고</a:t>
            </a:r>
            <a:endParaRPr lang="en-US" altLang="ko-KR" sz="2400" b="1" kern="100" dirty="0">
              <a:latin typeface="나눔손글씨 펜" panose="03040600000000000000" pitchFamily="66" charset="-127"/>
              <a:ea typeface="나눔손글씨 펜" panose="03040600000000000000" pitchFamily="66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ko-KR" altLang="en-US" sz="2400" b="1" kern="100" dirty="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너나 취업 잘해</a:t>
            </a:r>
            <a:r>
              <a:rPr lang="en-US" altLang="ko-KR" sz="2400" b="1" kern="100" dirty="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…</a:t>
            </a:r>
            <a:endParaRPr lang="ko-KR" altLang="ko-KR" sz="700" b="1" kern="100" dirty="0">
              <a:latin typeface="나눔손글씨 펜" panose="03040600000000000000" pitchFamily="66" charset="-127"/>
              <a:ea typeface="나눔손글씨 펜" panose="03040600000000000000" pitchFamily="66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BF76FC-D046-4F6C-BD66-EAFC193C7525}"/>
              </a:ext>
            </a:extLst>
          </p:cNvPr>
          <p:cNvSpPr/>
          <p:nvPr/>
        </p:nvSpPr>
        <p:spPr>
          <a:xfrm>
            <a:off x="172914" y="54875"/>
            <a:ext cx="3369832" cy="1203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sz="7200" kern="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Times New Roman" panose="02020603050405020304" pitchFamily="18" charset="0"/>
              </a:rPr>
              <a:t>Mission</a:t>
            </a:r>
            <a:endParaRPr lang="ko-KR" altLang="ko-KR" sz="7200" kern="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69A1BC-9E68-4A4F-823C-78FAFDF2FCF2}"/>
              </a:ext>
            </a:extLst>
          </p:cNvPr>
          <p:cNvSpPr/>
          <p:nvPr/>
        </p:nvSpPr>
        <p:spPr>
          <a:xfrm rot="20520217">
            <a:off x="89983" y="4467592"/>
            <a:ext cx="1742785" cy="462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ko-KR" altLang="en-US" sz="2400" b="1" kern="100" dirty="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밥은 먹고 다니냐</a:t>
            </a:r>
            <a:r>
              <a:rPr lang="en-US" altLang="ko-KR" sz="2400" b="1" kern="100" dirty="0">
                <a:latin typeface="나눔손글씨 펜" panose="03040600000000000000" pitchFamily="66" charset="-127"/>
                <a:ea typeface="나눔손글씨 펜" panose="03040600000000000000" pitchFamily="66" charset="-127"/>
                <a:cs typeface="Times New Roman" panose="02020603050405020304" pitchFamily="18" charset="0"/>
              </a:rPr>
              <a:t>?</a:t>
            </a:r>
            <a:endParaRPr lang="ko-KR" altLang="ko-KR" sz="700" b="1" kern="100" dirty="0">
              <a:latin typeface="나눔손글씨 펜" panose="03040600000000000000" pitchFamily="66" charset="-127"/>
              <a:ea typeface="나눔손글씨 펜" panose="03040600000000000000" pitchFamily="66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59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449</Words>
  <Application>Microsoft Office PowerPoint</Application>
  <PresentationFormat>와이드스크린</PresentationFormat>
  <Paragraphs>289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궁서체</vt:lpstr>
      <vt:lpstr>나눔명조 ExtraBold</vt:lpstr>
      <vt:lpstr>나눔손글씨 펜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최재완</dc:creator>
  <cp:lastModifiedBy>최재완</cp:lastModifiedBy>
  <cp:revision>50</cp:revision>
  <dcterms:created xsi:type="dcterms:W3CDTF">2017-07-17T15:42:01Z</dcterms:created>
  <dcterms:modified xsi:type="dcterms:W3CDTF">2017-07-28T06:32:07Z</dcterms:modified>
</cp:coreProperties>
</file>